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3"/>
  </p:notesMasterIdLst>
  <p:sldIdLst>
    <p:sldId id="256" r:id="rId2"/>
    <p:sldId id="257" r:id="rId3"/>
    <p:sldId id="258" r:id="rId4"/>
    <p:sldId id="259" r:id="rId5"/>
    <p:sldId id="260" r:id="rId6"/>
    <p:sldId id="261" r:id="rId7"/>
    <p:sldId id="262" r:id="rId8"/>
    <p:sldId id="263" r:id="rId9"/>
    <p:sldId id="308" r:id="rId10"/>
    <p:sldId id="303" r:id="rId11"/>
    <p:sldId id="265" r:id="rId12"/>
    <p:sldId id="266" r:id="rId13"/>
    <p:sldId id="304" r:id="rId14"/>
    <p:sldId id="267" r:id="rId15"/>
    <p:sldId id="282" r:id="rId16"/>
    <p:sldId id="319" r:id="rId17"/>
    <p:sldId id="312" r:id="rId18"/>
    <p:sldId id="268" r:id="rId19"/>
    <p:sldId id="309" r:id="rId20"/>
    <p:sldId id="269" r:id="rId21"/>
    <p:sldId id="270" r:id="rId22"/>
    <p:sldId id="271" r:id="rId23"/>
    <p:sldId id="310" r:id="rId24"/>
    <p:sldId id="272" r:id="rId25"/>
    <p:sldId id="273" r:id="rId26"/>
    <p:sldId id="276" r:id="rId27"/>
    <p:sldId id="277" r:id="rId28"/>
    <p:sldId id="275" r:id="rId29"/>
    <p:sldId id="278" r:id="rId30"/>
    <p:sldId id="279" r:id="rId31"/>
    <p:sldId id="280" r:id="rId32"/>
    <p:sldId id="305" r:id="rId33"/>
    <p:sldId id="281" r:id="rId34"/>
    <p:sldId id="283" r:id="rId35"/>
    <p:sldId id="284" r:id="rId36"/>
    <p:sldId id="306" r:id="rId37"/>
    <p:sldId id="286" r:id="rId38"/>
    <p:sldId id="311" r:id="rId39"/>
    <p:sldId id="313" r:id="rId40"/>
    <p:sldId id="314" r:id="rId41"/>
    <p:sldId id="315" r:id="rId42"/>
    <p:sldId id="316" r:id="rId43"/>
    <p:sldId id="317" r:id="rId44"/>
    <p:sldId id="320" r:id="rId45"/>
    <p:sldId id="289" r:id="rId46"/>
    <p:sldId id="290" r:id="rId47"/>
    <p:sldId id="294" r:id="rId48"/>
    <p:sldId id="293" r:id="rId49"/>
    <p:sldId id="297" r:id="rId50"/>
    <p:sldId id="298" r:id="rId51"/>
    <p:sldId id="299" r:id="rId52"/>
    <p:sldId id="300" r:id="rId53"/>
    <p:sldId id="301" r:id="rId54"/>
    <p:sldId id="302" r:id="rId55"/>
    <p:sldId id="291" r:id="rId56"/>
    <p:sldId id="292" r:id="rId57"/>
    <p:sldId id="295" r:id="rId58"/>
    <p:sldId id="321" r:id="rId59"/>
    <p:sldId id="322" r:id="rId60"/>
    <p:sldId id="323" r:id="rId61"/>
    <p:sldId id="324" r:id="rId6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suke.tomioka" initials="y" lastIdx="3" clrIdx="0">
    <p:extLst>
      <p:ext uri="{19B8F6BF-5375-455C-9EA6-DF929625EA0E}">
        <p15:presenceInfo xmlns:p15="http://schemas.microsoft.com/office/powerpoint/2012/main" userId="yusuke.tomio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DFF"/>
    <a:srgbClr val="7676FF"/>
    <a:srgbClr val="FF3300"/>
    <a:srgbClr val="27DFDB"/>
    <a:srgbClr val="CCFFFF"/>
    <a:srgbClr val="1CE9E4"/>
    <a:srgbClr val="00FFFF"/>
    <a:srgbClr val="CC3311"/>
    <a:srgbClr val="009988"/>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402"/>
      </p:cViewPr>
      <p:guideLst/>
    </p:cSldViewPr>
  </p:slideViewPr>
  <p:notesTextViewPr>
    <p:cViewPr>
      <p:scale>
        <a:sx n="3" d="2"/>
        <a:sy n="3" d="2"/>
      </p:scale>
      <p:origin x="0" y="0"/>
    </p:cViewPr>
  </p:notesTextViewPr>
  <p:notesViewPr>
    <p:cSldViewPr snapToGrid="0">
      <p:cViewPr varScale="1">
        <p:scale>
          <a:sx n="101" d="100"/>
          <a:sy n="101" d="100"/>
        </p:scale>
        <p:origin x="355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26T18:50:24.018" idx="3">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9DD17-A889-4692-B8ED-502639EDC4EE}" type="datetimeFigureOut">
              <a:rPr kumimoji="1" lang="ja-JP" altLang="en-US" smtClean="0"/>
              <a:t>2018/9/27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96E2AE-5251-42EF-9DBD-D4982968F42D}" type="slidenum">
              <a:rPr kumimoji="1" lang="ja-JP" altLang="en-US" smtClean="0"/>
              <a:t>‹#›</a:t>
            </a:fld>
            <a:endParaRPr kumimoji="1" lang="ja-JP" altLang="en-US"/>
          </a:p>
        </p:txBody>
      </p:sp>
    </p:spTree>
    <p:extLst>
      <p:ext uri="{BB962C8B-B14F-4D97-AF65-F5344CB8AC3E}">
        <p14:creationId xmlns:p14="http://schemas.microsoft.com/office/powerpoint/2010/main" val="11005438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1</a:t>
            </a:fld>
            <a:endParaRPr kumimoji="1" lang="ja-JP" altLang="en-US"/>
          </a:p>
        </p:txBody>
      </p:sp>
    </p:spTree>
    <p:extLst>
      <p:ext uri="{BB962C8B-B14F-4D97-AF65-F5344CB8AC3E}">
        <p14:creationId xmlns:p14="http://schemas.microsoft.com/office/powerpoint/2010/main" val="3426354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10</a:t>
            </a:fld>
            <a:endParaRPr kumimoji="1" lang="ja-JP" altLang="en-US"/>
          </a:p>
        </p:txBody>
      </p:sp>
    </p:spTree>
    <p:extLst>
      <p:ext uri="{BB962C8B-B14F-4D97-AF65-F5344CB8AC3E}">
        <p14:creationId xmlns:p14="http://schemas.microsoft.com/office/powerpoint/2010/main" val="103792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11</a:t>
            </a:fld>
            <a:endParaRPr kumimoji="1" lang="ja-JP" altLang="en-US"/>
          </a:p>
        </p:txBody>
      </p:sp>
    </p:spTree>
    <p:extLst>
      <p:ext uri="{BB962C8B-B14F-4D97-AF65-F5344CB8AC3E}">
        <p14:creationId xmlns:p14="http://schemas.microsoft.com/office/powerpoint/2010/main" val="304906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12</a:t>
            </a:fld>
            <a:endParaRPr kumimoji="1" lang="ja-JP" altLang="en-US"/>
          </a:p>
        </p:txBody>
      </p:sp>
    </p:spTree>
    <p:extLst>
      <p:ext uri="{BB962C8B-B14F-4D97-AF65-F5344CB8AC3E}">
        <p14:creationId xmlns:p14="http://schemas.microsoft.com/office/powerpoint/2010/main" val="2423402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13</a:t>
            </a:fld>
            <a:endParaRPr kumimoji="1" lang="ja-JP" altLang="en-US"/>
          </a:p>
        </p:txBody>
      </p:sp>
    </p:spTree>
    <p:extLst>
      <p:ext uri="{BB962C8B-B14F-4D97-AF65-F5344CB8AC3E}">
        <p14:creationId xmlns:p14="http://schemas.microsoft.com/office/powerpoint/2010/main" val="3081399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14</a:t>
            </a:fld>
            <a:endParaRPr kumimoji="1" lang="ja-JP" altLang="en-US"/>
          </a:p>
        </p:txBody>
      </p:sp>
    </p:spTree>
    <p:extLst>
      <p:ext uri="{BB962C8B-B14F-4D97-AF65-F5344CB8AC3E}">
        <p14:creationId xmlns:p14="http://schemas.microsoft.com/office/powerpoint/2010/main" val="1403797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右は公式データ</a:t>
            </a:r>
            <a:endParaRPr kumimoji="1" lang="en-US" altLang="ja-JP" dirty="0" smtClean="0"/>
          </a:p>
          <a:p>
            <a:endParaRPr lang="en-US" altLang="ja-JP" dirty="0"/>
          </a:p>
          <a:p>
            <a:r>
              <a:rPr kumimoji="1" lang="en-US" altLang="ja-JP" dirty="0" smtClean="0"/>
              <a:t>Recall</a:t>
            </a:r>
            <a:r>
              <a:rPr kumimoji="1" lang="ja-JP" altLang="en-US" dirty="0" smtClean="0"/>
              <a:t>と</a:t>
            </a:r>
            <a:r>
              <a:rPr kumimoji="1" lang="en-US" altLang="ja-JP" dirty="0" smtClean="0"/>
              <a:t>Precision</a:t>
            </a:r>
            <a:r>
              <a:rPr kumimoji="1" lang="ja-JP" altLang="en-US" dirty="0" smtClean="0"/>
              <a:t>の説明</a:t>
            </a:r>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15</a:t>
            </a:fld>
            <a:endParaRPr kumimoji="1" lang="ja-JP" altLang="en-US"/>
          </a:p>
        </p:txBody>
      </p:sp>
    </p:spTree>
    <p:extLst>
      <p:ext uri="{BB962C8B-B14F-4D97-AF65-F5344CB8AC3E}">
        <p14:creationId xmlns:p14="http://schemas.microsoft.com/office/powerpoint/2010/main" val="3344392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右は公式データ</a:t>
            </a:r>
            <a:endParaRPr kumimoji="1" lang="en-US" altLang="ja-JP" dirty="0" smtClean="0"/>
          </a:p>
          <a:p>
            <a:endParaRPr lang="en-US" altLang="ja-JP" dirty="0"/>
          </a:p>
          <a:p>
            <a:r>
              <a:rPr kumimoji="1" lang="en-US" altLang="ja-JP" dirty="0" smtClean="0"/>
              <a:t>Recall</a:t>
            </a:r>
            <a:r>
              <a:rPr kumimoji="1" lang="ja-JP" altLang="en-US" dirty="0" smtClean="0"/>
              <a:t>と</a:t>
            </a:r>
            <a:r>
              <a:rPr kumimoji="1" lang="en-US" altLang="ja-JP" dirty="0" smtClean="0"/>
              <a:t>Precision</a:t>
            </a:r>
            <a:r>
              <a:rPr kumimoji="1" lang="ja-JP" altLang="en-US" dirty="0" smtClean="0"/>
              <a:t>の説明</a:t>
            </a:r>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16</a:t>
            </a:fld>
            <a:endParaRPr kumimoji="1" lang="ja-JP" altLang="en-US"/>
          </a:p>
        </p:txBody>
      </p:sp>
    </p:spTree>
    <p:extLst>
      <p:ext uri="{BB962C8B-B14F-4D97-AF65-F5344CB8AC3E}">
        <p14:creationId xmlns:p14="http://schemas.microsoft.com/office/powerpoint/2010/main" val="45060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17</a:t>
            </a:fld>
            <a:endParaRPr kumimoji="1" lang="ja-JP" altLang="en-US"/>
          </a:p>
        </p:txBody>
      </p:sp>
    </p:spTree>
    <p:extLst>
      <p:ext uri="{BB962C8B-B14F-4D97-AF65-F5344CB8AC3E}">
        <p14:creationId xmlns:p14="http://schemas.microsoft.com/office/powerpoint/2010/main" val="177080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今回の取り組みのモチベーション</a:t>
            </a:r>
            <a:endParaRPr kumimoji="1" lang="en-US" altLang="ja-JP" dirty="0" smtClean="0"/>
          </a:p>
          <a:p>
            <a:endParaRPr lang="en-US" altLang="ja-JP" dirty="0"/>
          </a:p>
          <a:p>
            <a:r>
              <a:rPr lang="ja-JP" altLang="en-US" dirty="0"/>
              <a:t>画像認識をする</a:t>
            </a:r>
            <a:r>
              <a:rPr lang="en-US" altLang="ja-JP" dirty="0"/>
              <a:t>AI</a:t>
            </a:r>
            <a:r>
              <a:rPr lang="ja-JP" altLang="en-US" dirty="0"/>
              <a:t>の</a:t>
            </a:r>
            <a:r>
              <a:rPr lang="ja-JP" altLang="en-US" dirty="0" smtClean="0"/>
              <a:t>イラスト</a:t>
            </a:r>
            <a:endParaRPr lang="en-US" altLang="ja-JP" dirty="0" smtClean="0"/>
          </a:p>
          <a:p>
            <a:endParaRPr kumimoji="1" lang="en-US" altLang="ja-JP" dirty="0"/>
          </a:p>
          <a:p>
            <a:r>
              <a:rPr lang="ja-JP" altLang="en-US" dirty="0" smtClean="0"/>
              <a:t>これを弱い端末でも使えるようにして、より現実的な状況、より特殊な状況に使えるようにする</a:t>
            </a:r>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18</a:t>
            </a:fld>
            <a:endParaRPr kumimoji="1" lang="ja-JP" altLang="en-US"/>
          </a:p>
        </p:txBody>
      </p:sp>
    </p:spTree>
    <p:extLst>
      <p:ext uri="{BB962C8B-B14F-4D97-AF65-F5344CB8AC3E}">
        <p14:creationId xmlns:p14="http://schemas.microsoft.com/office/powerpoint/2010/main" val="2266268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19</a:t>
            </a:fld>
            <a:endParaRPr kumimoji="1" lang="ja-JP" altLang="en-US"/>
          </a:p>
        </p:txBody>
      </p:sp>
    </p:spTree>
    <p:extLst>
      <p:ext uri="{BB962C8B-B14F-4D97-AF65-F5344CB8AC3E}">
        <p14:creationId xmlns:p14="http://schemas.microsoft.com/office/powerpoint/2010/main" val="1806545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2</a:t>
            </a:fld>
            <a:endParaRPr kumimoji="1" lang="ja-JP" altLang="en-US"/>
          </a:p>
        </p:txBody>
      </p:sp>
    </p:spTree>
    <p:extLst>
      <p:ext uri="{BB962C8B-B14F-4D97-AF65-F5344CB8AC3E}">
        <p14:creationId xmlns:p14="http://schemas.microsoft.com/office/powerpoint/2010/main" val="954435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Mobilenet</a:t>
            </a:r>
            <a:r>
              <a:rPr kumimoji="1" lang="ja-JP" altLang="en-US" dirty="0" smtClean="0"/>
              <a:t>の論文の画像</a:t>
            </a:r>
            <a:endParaRPr kumimoji="1" lang="en-US" altLang="ja-JP" dirty="0" smtClean="0"/>
          </a:p>
          <a:p>
            <a:endParaRPr lang="en-US" altLang="ja-JP" dirty="0" smtClean="0"/>
          </a:p>
          <a:p>
            <a:r>
              <a:rPr lang="ja-JP" altLang="en-US" dirty="0"/>
              <a:t>携帯</a:t>
            </a:r>
            <a:r>
              <a:rPr lang="ja-JP" altLang="en-US" dirty="0" smtClean="0"/>
              <a:t>で</a:t>
            </a:r>
            <a:r>
              <a:rPr lang="ja-JP" altLang="en-US" dirty="0"/>
              <a:t>の</a:t>
            </a:r>
            <a:endParaRPr lang="en-US" altLang="ja-JP" dirty="0"/>
          </a:p>
          <a:p>
            <a:r>
              <a:rPr kumimoji="1" lang="ja-JP" altLang="en-US" dirty="0" smtClean="0"/>
              <a:t>物体検出</a:t>
            </a:r>
            <a:endParaRPr kumimoji="1" lang="en-US" altLang="ja-JP" dirty="0" smtClean="0"/>
          </a:p>
          <a:p>
            <a:r>
              <a:rPr kumimoji="1" lang="ja-JP" altLang="en-US" dirty="0" smtClean="0"/>
              <a:t>顔認識</a:t>
            </a:r>
            <a:endParaRPr kumimoji="1" lang="en-US" altLang="ja-JP" dirty="0" smtClean="0"/>
          </a:p>
          <a:p>
            <a:r>
              <a:rPr lang="ja-JP" altLang="en-US" dirty="0" smtClean="0"/>
              <a:t>細かいクラス分類</a:t>
            </a:r>
            <a:endParaRPr lang="en-US" altLang="ja-JP" dirty="0" smtClean="0"/>
          </a:p>
          <a:p>
            <a:r>
              <a:rPr kumimoji="1" lang="ja-JP" altLang="en-US" dirty="0"/>
              <a:t>場所</a:t>
            </a:r>
            <a:r>
              <a:rPr kumimoji="1" lang="ja-JP" altLang="en-US" dirty="0" smtClean="0"/>
              <a:t>の特定</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20</a:t>
            </a:fld>
            <a:endParaRPr kumimoji="1" lang="ja-JP" altLang="en-US"/>
          </a:p>
        </p:txBody>
      </p:sp>
    </p:spTree>
    <p:extLst>
      <p:ext uri="{BB962C8B-B14F-4D97-AF65-F5344CB8AC3E}">
        <p14:creationId xmlns:p14="http://schemas.microsoft.com/office/powerpoint/2010/main" val="2040311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既存の畳み込みレイヤーの演算を表している</a:t>
            </a:r>
            <a:endParaRPr kumimoji="1" lang="en-US" altLang="ja-JP" dirty="0" smtClean="0"/>
          </a:p>
          <a:p>
            <a:r>
              <a:rPr lang="ja-JP" altLang="en-US" dirty="0" smtClean="0"/>
              <a:t>だいたい画像の縦横と色の次元</a:t>
            </a:r>
            <a:endParaRPr kumimoji="1" lang="en-US" altLang="ja-JP" dirty="0" smtClean="0"/>
          </a:p>
          <a:p>
            <a:endParaRPr lang="en-US" altLang="ja-JP" dirty="0"/>
          </a:p>
          <a:p>
            <a:r>
              <a:rPr kumimoji="1" lang="en-US" altLang="ja-JP" dirty="0" smtClean="0"/>
              <a:t>N</a:t>
            </a:r>
            <a:r>
              <a:rPr kumimoji="1" lang="ja-JP" altLang="en-US" dirty="0" smtClean="0"/>
              <a:t>チャンネル分のカーネルを画像の隅から隅まで次々と掛けていく</a:t>
            </a:r>
            <a:endParaRPr kumimoji="1" lang="en-US" altLang="ja-JP" dirty="0" smtClean="0"/>
          </a:p>
          <a:p>
            <a:endParaRPr lang="en-US" altLang="ja-JP" dirty="0"/>
          </a:p>
          <a:p>
            <a:r>
              <a:rPr kumimoji="1" lang="ja-JP" altLang="en-US" dirty="0" smtClean="0"/>
              <a:t>すごい計算量</a:t>
            </a:r>
            <a:endParaRPr kumimoji="1" lang="en-US" altLang="ja-JP" dirty="0" smtClean="0"/>
          </a:p>
          <a:p>
            <a:endParaRPr lang="en-US" altLang="ja-JP" dirty="0"/>
          </a:p>
          <a:p>
            <a:r>
              <a:rPr kumimoji="1" lang="ja-JP" altLang="en-US" dirty="0" smtClean="0"/>
              <a:t>オーダー</a:t>
            </a:r>
            <a:r>
              <a:rPr kumimoji="1" lang="en-US" altLang="ja-JP" dirty="0" smtClean="0"/>
              <a:t>WHK^2MN</a:t>
            </a:r>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21</a:t>
            </a:fld>
            <a:endParaRPr kumimoji="1" lang="ja-JP" altLang="en-US"/>
          </a:p>
        </p:txBody>
      </p:sp>
    </p:spTree>
    <p:extLst>
      <p:ext uri="{BB962C8B-B14F-4D97-AF65-F5344CB8AC3E}">
        <p14:creationId xmlns:p14="http://schemas.microsoft.com/office/powerpoint/2010/main" val="385415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これが</a:t>
            </a:r>
            <a:r>
              <a:rPr kumimoji="1" lang="en-US" altLang="ja-JP" dirty="0" err="1" smtClean="0"/>
              <a:t>MobileNet</a:t>
            </a:r>
            <a:r>
              <a:rPr kumimoji="1" lang="ja-JP" altLang="en-US" dirty="0" smtClean="0"/>
              <a:t>の畳み込みレイヤー</a:t>
            </a:r>
            <a:endParaRPr kumimoji="1" lang="en-US" altLang="ja-JP" dirty="0" smtClean="0"/>
          </a:p>
          <a:p>
            <a:endParaRPr lang="en-US" altLang="ja-JP" dirty="0"/>
          </a:p>
          <a:p>
            <a:r>
              <a:rPr lang="ja-JP" altLang="en-US" dirty="0"/>
              <a:t>長</a:t>
            </a:r>
            <a:r>
              <a:rPr lang="ja-JP" altLang="en-US" dirty="0" smtClean="0"/>
              <a:t>く</a:t>
            </a:r>
            <a:r>
              <a:rPr kumimoji="1" lang="ja-JP" altLang="en-US" dirty="0" smtClean="0"/>
              <a:t>なっ</a:t>
            </a:r>
            <a:r>
              <a:rPr lang="ja-JP" altLang="en-US" dirty="0" smtClean="0"/>
              <a:t>てる</a:t>
            </a:r>
            <a:endParaRPr lang="en-US" altLang="ja-JP" dirty="0" smtClean="0"/>
          </a:p>
          <a:p>
            <a:endParaRPr kumimoji="1" lang="en-US" altLang="ja-JP" dirty="0"/>
          </a:p>
          <a:p>
            <a:r>
              <a:rPr lang="ja-JP" altLang="en-US" dirty="0"/>
              <a:t>カーネル</a:t>
            </a:r>
            <a:r>
              <a:rPr lang="ja-JP" altLang="en-US" dirty="0" smtClean="0"/>
              <a:t>に注目</a:t>
            </a:r>
            <a:endParaRPr lang="en-US" altLang="ja-JP" dirty="0" smtClean="0"/>
          </a:p>
          <a:p>
            <a:r>
              <a:rPr lang="ja-JP" altLang="en-US" dirty="0" smtClean="0"/>
              <a:t>さっきのカーネルの次元ごとの仕事を分割</a:t>
            </a:r>
            <a:endParaRPr lang="en-US" altLang="ja-JP" dirty="0" smtClean="0"/>
          </a:p>
          <a:p>
            <a:r>
              <a:rPr lang="ja-JP" altLang="en-US" dirty="0"/>
              <a:t>次元</a:t>
            </a:r>
            <a:r>
              <a:rPr lang="ja-JP" altLang="en-US" dirty="0" smtClean="0"/>
              <a:t>が</a:t>
            </a:r>
            <a:r>
              <a:rPr lang="en-US" altLang="ja-JP" dirty="0" smtClean="0"/>
              <a:t>4</a:t>
            </a:r>
            <a:r>
              <a:rPr lang="ja-JP" altLang="en-US" dirty="0" smtClean="0"/>
              <a:t>から</a:t>
            </a:r>
            <a:r>
              <a:rPr lang="en-US" altLang="ja-JP" dirty="0" smtClean="0"/>
              <a:t>2</a:t>
            </a:r>
            <a:r>
              <a:rPr lang="ja-JP" altLang="en-US" dirty="0" smtClean="0"/>
              <a:t>になってる</a:t>
            </a:r>
            <a:endParaRPr lang="en-US" altLang="ja-JP" dirty="0" smtClean="0"/>
          </a:p>
          <a:p>
            <a:r>
              <a:rPr kumimoji="1" lang="ja-JP" altLang="en-US" dirty="0"/>
              <a:t>サイズ</a:t>
            </a:r>
            <a:r>
              <a:rPr kumimoji="1" lang="ja-JP" altLang="en-US" dirty="0" smtClean="0"/>
              <a:t>が小さい</a:t>
            </a:r>
            <a:endParaRPr kumimoji="1" lang="en-US" altLang="ja-JP" dirty="0" smtClean="0"/>
          </a:p>
          <a:p>
            <a:endParaRPr lang="en-US" altLang="ja-JP" dirty="0"/>
          </a:p>
          <a:p>
            <a:r>
              <a:rPr kumimoji="1" lang="ja-JP" altLang="en-US" dirty="0" smtClean="0"/>
              <a:t>それぞれの計算量が減る</a:t>
            </a:r>
            <a:endParaRPr kumimoji="1" lang="en-US" altLang="ja-JP" dirty="0" smtClean="0"/>
          </a:p>
          <a:p>
            <a:r>
              <a:rPr lang="ja-JP" altLang="en-US" dirty="0"/>
              <a:t>合計</a:t>
            </a:r>
            <a:r>
              <a:rPr lang="ja-JP" altLang="en-US" dirty="0" smtClean="0"/>
              <a:t>も減る、近似</a:t>
            </a:r>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22</a:t>
            </a:fld>
            <a:endParaRPr kumimoji="1" lang="ja-JP" altLang="en-US"/>
          </a:p>
        </p:txBody>
      </p:sp>
    </p:spTree>
    <p:extLst>
      <p:ext uri="{BB962C8B-B14F-4D97-AF65-F5344CB8AC3E}">
        <p14:creationId xmlns:p14="http://schemas.microsoft.com/office/powerpoint/2010/main" val="2505495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23</a:t>
            </a:fld>
            <a:endParaRPr kumimoji="1" lang="ja-JP" altLang="en-US"/>
          </a:p>
        </p:txBody>
      </p:sp>
    </p:spTree>
    <p:extLst>
      <p:ext uri="{BB962C8B-B14F-4D97-AF65-F5344CB8AC3E}">
        <p14:creationId xmlns:p14="http://schemas.microsoft.com/office/powerpoint/2010/main" val="1723540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24</a:t>
            </a:fld>
            <a:endParaRPr kumimoji="1" lang="ja-JP" altLang="en-US"/>
          </a:p>
        </p:txBody>
      </p:sp>
    </p:spTree>
    <p:extLst>
      <p:ext uri="{BB962C8B-B14F-4D97-AF65-F5344CB8AC3E}">
        <p14:creationId xmlns:p14="http://schemas.microsoft.com/office/powerpoint/2010/main" val="4082603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35</a:t>
            </a:fld>
            <a:endParaRPr kumimoji="1" lang="ja-JP" altLang="en-US"/>
          </a:p>
        </p:txBody>
      </p:sp>
    </p:spTree>
    <p:extLst>
      <p:ext uri="{BB962C8B-B14F-4D97-AF65-F5344CB8AC3E}">
        <p14:creationId xmlns:p14="http://schemas.microsoft.com/office/powerpoint/2010/main" val="1519213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48</a:t>
            </a:fld>
            <a:endParaRPr kumimoji="1" lang="ja-JP" altLang="en-US"/>
          </a:p>
        </p:txBody>
      </p:sp>
    </p:spTree>
    <p:extLst>
      <p:ext uri="{BB962C8B-B14F-4D97-AF65-F5344CB8AC3E}">
        <p14:creationId xmlns:p14="http://schemas.microsoft.com/office/powerpoint/2010/main" val="256208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チュートリアル</a:t>
            </a:r>
            <a:r>
              <a:rPr lang="ja-JP" altLang="en-US" dirty="0" smtClean="0"/>
              <a:t>が中心</a:t>
            </a:r>
            <a:endParaRPr lang="en-US" altLang="ja-JP" dirty="0" smtClean="0"/>
          </a:p>
          <a:p>
            <a:r>
              <a:rPr kumimoji="1" lang="ja-JP" altLang="en-US" dirty="0" smtClean="0"/>
              <a:t>→　一週間で終わった</a:t>
            </a:r>
            <a:endParaRPr kumimoji="1" lang="en-US" altLang="ja-JP" dirty="0" smtClean="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3</a:t>
            </a:fld>
            <a:endParaRPr kumimoji="1" lang="ja-JP" altLang="en-US"/>
          </a:p>
        </p:txBody>
      </p:sp>
    </p:spTree>
    <p:extLst>
      <p:ext uri="{BB962C8B-B14F-4D97-AF65-F5344CB8AC3E}">
        <p14:creationId xmlns:p14="http://schemas.microsoft.com/office/powerpoint/2010/main" val="336485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特徴が二つ</a:t>
            </a:r>
            <a:endParaRPr kumimoji="1" lang="en-US" altLang="ja-JP" dirty="0" smtClean="0"/>
          </a:p>
          <a:p>
            <a:endParaRPr lang="en-US" altLang="ja-JP" dirty="0"/>
          </a:p>
          <a:p>
            <a:r>
              <a:rPr kumimoji="1" lang="en-US" altLang="ja-JP" dirty="0" smtClean="0"/>
              <a:t>Box</a:t>
            </a:r>
            <a:r>
              <a:rPr kumimoji="1" lang="ja-JP" altLang="en-US" dirty="0" smtClean="0"/>
              <a:t>の説明は</a:t>
            </a:r>
            <a:r>
              <a:rPr lang="ja-JP" altLang="en-US" dirty="0"/>
              <a:t>追々</a:t>
            </a:r>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4</a:t>
            </a:fld>
            <a:endParaRPr kumimoji="1" lang="ja-JP" altLang="en-US"/>
          </a:p>
        </p:txBody>
      </p:sp>
    </p:spTree>
    <p:extLst>
      <p:ext uri="{BB962C8B-B14F-4D97-AF65-F5344CB8AC3E}">
        <p14:creationId xmlns:p14="http://schemas.microsoft.com/office/powerpoint/2010/main" val="3471818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a:t>
            </a:r>
            <a:r>
              <a:rPr kumimoji="1" lang="en-US" altLang="ja-JP" dirty="0" smtClean="0"/>
              <a:t>NN</a:t>
            </a:r>
            <a:r>
              <a:rPr kumimoji="1" lang="ja-JP" altLang="en-US" dirty="0" smtClean="0"/>
              <a:t>の層を表しています</a:t>
            </a:r>
            <a:endParaRPr kumimoji="1" lang="en-US" altLang="ja-JP" dirty="0" smtClean="0"/>
          </a:p>
          <a:p>
            <a:r>
              <a:rPr lang="ja-JP" altLang="en-US" dirty="0"/>
              <a:t>左</a:t>
            </a:r>
            <a:r>
              <a:rPr lang="ja-JP" altLang="en-US" dirty="0" smtClean="0"/>
              <a:t>から</a:t>
            </a:r>
            <a:r>
              <a:rPr lang="ja-JP" altLang="en-US" dirty="0"/>
              <a:t>右</a:t>
            </a:r>
            <a:r>
              <a:rPr lang="ja-JP" altLang="en-US" dirty="0" smtClean="0"/>
              <a:t>に推論していきます</a:t>
            </a:r>
            <a:endParaRPr lang="en-US" altLang="ja-JP" dirty="0" smtClean="0"/>
          </a:p>
          <a:p>
            <a:r>
              <a:rPr kumimoji="1" lang="ja-JP" altLang="en-US" dirty="0" smtClean="0"/>
              <a:t>画像→特徴検出→大きさがちがう（解像度が違う）</a:t>
            </a:r>
            <a:endParaRPr kumimoji="1" lang="en-US" altLang="ja-JP" dirty="0" smtClean="0"/>
          </a:p>
          <a:p>
            <a:r>
              <a:rPr lang="ja-JP" altLang="en-US" dirty="0" smtClean="0"/>
              <a:t>入力</a:t>
            </a:r>
            <a:r>
              <a:rPr lang="ja-JP" altLang="en-US" dirty="0"/>
              <a:t>画像</a:t>
            </a:r>
            <a:r>
              <a:rPr lang="ja-JP" altLang="en-US" dirty="0" smtClean="0"/>
              <a:t>が圧縮されていく</a:t>
            </a:r>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5</a:t>
            </a:fld>
            <a:endParaRPr kumimoji="1" lang="ja-JP" altLang="en-US"/>
          </a:p>
        </p:txBody>
      </p:sp>
    </p:spTree>
    <p:extLst>
      <p:ext uri="{BB962C8B-B14F-4D97-AF65-F5344CB8AC3E}">
        <p14:creationId xmlns:p14="http://schemas.microsoft.com/office/powerpoint/2010/main" val="314429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それぞれ違う解像度で分析している</a:t>
            </a:r>
            <a:endParaRPr kumimoji="1" lang="en-US" altLang="ja-JP" dirty="0" smtClean="0"/>
          </a:p>
          <a:p>
            <a:r>
              <a:rPr lang="ja-JP" altLang="en-US" dirty="0" smtClean="0"/>
              <a:t>それぞれの解像度でボックスを置いている</a:t>
            </a:r>
            <a:endParaRPr lang="en-US" altLang="ja-JP" dirty="0" smtClean="0"/>
          </a:p>
          <a:p>
            <a:r>
              <a:rPr kumimoji="1" lang="ja-JP" altLang="en-US" dirty="0"/>
              <a:t>ボックス</a:t>
            </a:r>
            <a:r>
              <a:rPr kumimoji="1" lang="ja-JP" altLang="en-US" dirty="0" smtClean="0"/>
              <a:t>ごとに位置とクラス分類を推定する</a:t>
            </a:r>
            <a:endParaRPr kumimoji="1" lang="en-US" altLang="ja-JP" dirty="0" smtClean="0"/>
          </a:p>
          <a:p>
            <a:r>
              <a:rPr lang="ja-JP" altLang="en-US" dirty="0"/>
              <a:t>ボックス</a:t>
            </a:r>
            <a:r>
              <a:rPr lang="ja-JP" altLang="en-US" dirty="0" smtClean="0"/>
              <a:t>の</a:t>
            </a:r>
            <a:r>
              <a:rPr lang="ja-JP" altLang="en-US" dirty="0"/>
              <a:t>大</a:t>
            </a:r>
            <a:r>
              <a:rPr lang="ja-JP" altLang="en-US" dirty="0" smtClean="0"/>
              <a:t>きさは解像度によって異なる</a:t>
            </a:r>
            <a:endParaRPr lang="en-US" altLang="ja-JP" dirty="0" smtClean="0"/>
          </a:p>
          <a:p>
            <a:r>
              <a:rPr kumimoji="1" lang="ja-JP" altLang="en-US" dirty="0"/>
              <a:t>ボックス</a:t>
            </a:r>
            <a:r>
              <a:rPr kumimoji="1" lang="ja-JP" altLang="en-US" dirty="0" smtClean="0"/>
              <a:t>の</a:t>
            </a:r>
            <a:r>
              <a:rPr kumimoji="1" lang="ja-JP" altLang="en-US" dirty="0"/>
              <a:t>中</a:t>
            </a:r>
            <a:r>
              <a:rPr kumimoji="1" lang="ja-JP" altLang="en-US" dirty="0" smtClean="0"/>
              <a:t>でも推定値の高いものを残していく</a:t>
            </a:r>
            <a:endParaRPr kumimoji="1" lang="en-US" altLang="ja-JP" dirty="0" smtClean="0"/>
          </a:p>
          <a:p>
            <a:endParaRPr lang="en-US" altLang="ja-JP" dirty="0"/>
          </a:p>
          <a:p>
            <a:r>
              <a:rPr kumimoji="1" lang="ja-JP" altLang="en-US" dirty="0" smtClean="0"/>
              <a:t>そこで損失関数はどうなるのか</a:t>
            </a:r>
            <a:endParaRPr kumimoji="1" lang="en-US" altLang="ja-JP" dirty="0" smtClean="0"/>
          </a:p>
          <a:p>
            <a:r>
              <a:rPr lang="en-US" altLang="ja-JP" dirty="0" err="1" smtClean="0"/>
              <a:t>Loc</a:t>
            </a:r>
            <a:r>
              <a:rPr lang="ja-JP" altLang="en-US" dirty="0" smtClean="0"/>
              <a:t>と</a:t>
            </a:r>
            <a:r>
              <a:rPr lang="en-US" altLang="ja-JP" dirty="0" err="1" smtClean="0"/>
              <a:t>conf</a:t>
            </a:r>
            <a:r>
              <a:rPr lang="ja-JP" altLang="en-US" dirty="0" smtClean="0"/>
              <a:t>の軽い説明</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6</a:t>
            </a:fld>
            <a:endParaRPr kumimoji="1" lang="ja-JP" altLang="en-US"/>
          </a:p>
        </p:txBody>
      </p:sp>
    </p:spTree>
    <p:extLst>
      <p:ext uri="{BB962C8B-B14F-4D97-AF65-F5344CB8AC3E}">
        <p14:creationId xmlns:p14="http://schemas.microsoft.com/office/powerpoint/2010/main" val="2960736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位置の誤差とクラス分類の誤差を足し合わせている</a:t>
            </a:r>
            <a:endParaRPr lang="en-US" altLang="ja-JP" dirty="0"/>
          </a:p>
          <a:p>
            <a:endParaRPr kumimoji="1" lang="en-US" altLang="ja-JP" dirty="0" smtClean="0"/>
          </a:p>
          <a:p>
            <a:endParaRPr lang="en-US" altLang="ja-JP" dirty="0"/>
          </a:p>
          <a:p>
            <a:endParaRPr kumimoji="1" lang="en-US" altLang="ja-JP" dirty="0" smtClean="0"/>
          </a:p>
          <a:p>
            <a:r>
              <a:rPr lang="en-US" altLang="ja-JP" dirty="0" smtClean="0"/>
              <a:t>N</a:t>
            </a:r>
            <a:r>
              <a:rPr lang="ja-JP" altLang="en-US" dirty="0" smtClean="0"/>
              <a:t>はマッチしたデフォルトボックスの数（</a:t>
            </a:r>
            <a:r>
              <a:rPr lang="en-US" altLang="ja-JP" i="1" dirty="0"/>
              <a:t>N = 0</a:t>
            </a:r>
            <a:r>
              <a:rPr lang="ja-JP" altLang="en-US" dirty="0"/>
              <a:t>の場合は誤差を</a:t>
            </a:r>
            <a:r>
              <a:rPr lang="en-US" altLang="ja-JP" dirty="0" smtClean="0"/>
              <a:t>0</a:t>
            </a:r>
            <a:r>
              <a:rPr lang="ja-JP" altLang="en-US" dirty="0" smtClean="0"/>
              <a:t>）</a:t>
            </a:r>
            <a:endParaRPr lang="en-US" altLang="ja-JP" dirty="0" smtClean="0"/>
          </a:p>
          <a:p>
            <a:endParaRPr kumimoji="1" lang="en-US" altLang="ja-JP" dirty="0"/>
          </a:p>
          <a:p>
            <a:r>
              <a:rPr lang="ja-JP" altLang="en-US" dirty="0"/>
              <a:t>位置特定誤差は予測されたボックス</a:t>
            </a:r>
            <a:r>
              <a:rPr lang="en-US" altLang="ja-JP" dirty="0"/>
              <a:t>(</a:t>
            </a:r>
            <a:r>
              <a:rPr lang="en-US" altLang="ja-JP" i="1" dirty="0"/>
              <a:t>l</a:t>
            </a:r>
            <a:r>
              <a:rPr lang="en-US" altLang="ja-JP" dirty="0"/>
              <a:t>)</a:t>
            </a:r>
            <a:r>
              <a:rPr lang="ja-JP" altLang="en-US" dirty="0"/>
              <a:t>と正解ボックス</a:t>
            </a:r>
            <a:r>
              <a:rPr lang="en-US" altLang="ja-JP" dirty="0"/>
              <a:t>(</a:t>
            </a:r>
            <a:r>
              <a:rPr lang="en-US" altLang="ja-JP" i="1" dirty="0"/>
              <a:t>g</a:t>
            </a:r>
            <a:r>
              <a:rPr lang="en-US" altLang="ja-JP" dirty="0"/>
              <a:t>)</a:t>
            </a:r>
            <a:r>
              <a:rPr lang="ja-JP" altLang="en-US" dirty="0"/>
              <a:t>のパラメータ間での</a:t>
            </a:r>
            <a:r>
              <a:rPr lang="en-US" altLang="ja-JP" dirty="0"/>
              <a:t>Smooth L1</a:t>
            </a:r>
            <a:r>
              <a:rPr lang="ja-JP" altLang="en-US" dirty="0" smtClean="0"/>
              <a:t>誤差</a:t>
            </a:r>
            <a:endParaRPr lang="en-US" altLang="ja-JP" dirty="0" smtClean="0"/>
          </a:p>
          <a:p>
            <a:pPr marL="228600" indent="-228600">
              <a:buAutoNum type="arabicPeriod"/>
            </a:pPr>
            <a:r>
              <a:rPr lang="ja-JP" altLang="en-US" dirty="0" smtClean="0"/>
              <a:t>パラメータ</a:t>
            </a:r>
            <a:r>
              <a:rPr lang="ja-JP" altLang="en-US" dirty="0"/>
              <a:t>（中心</a:t>
            </a:r>
            <a:r>
              <a:rPr lang="en-US" altLang="ja-JP" i="1" dirty="0" err="1"/>
              <a:t>cx,cy</a:t>
            </a:r>
            <a:r>
              <a:rPr lang="en-US" altLang="ja-JP" dirty="0"/>
              <a:t>,</a:t>
            </a:r>
            <a:r>
              <a:rPr lang="ja-JP" altLang="en-US" dirty="0"/>
              <a:t>幅</a:t>
            </a:r>
            <a:r>
              <a:rPr lang="en-US" altLang="ja-JP" i="1" dirty="0"/>
              <a:t>w</a:t>
            </a:r>
            <a:r>
              <a:rPr lang="en-US" altLang="ja-JP" dirty="0"/>
              <a:t>,</a:t>
            </a:r>
            <a:r>
              <a:rPr lang="ja-JP" altLang="en-US" dirty="0"/>
              <a:t>高さ</a:t>
            </a:r>
            <a:r>
              <a:rPr lang="en-US" altLang="ja-JP" i="1" dirty="0"/>
              <a:t>h</a:t>
            </a:r>
            <a:r>
              <a:rPr lang="ja-JP" altLang="en-US" dirty="0"/>
              <a:t>）それぞれについて、正解ボックスとデフォルトボックスのオフセットを求め、予測したボックスとオフセットとの</a:t>
            </a:r>
            <a:r>
              <a:rPr lang="en-US" altLang="ja-JP" dirty="0"/>
              <a:t>Smooth L1</a:t>
            </a:r>
            <a:r>
              <a:rPr lang="ja-JP" altLang="en-US" dirty="0"/>
              <a:t>誤差を求める</a:t>
            </a:r>
            <a:r>
              <a:rPr lang="ja-JP" altLang="en-US" dirty="0" smtClean="0"/>
              <a:t>。</a:t>
            </a:r>
            <a:endParaRPr lang="en-US" altLang="ja-JP" dirty="0" smtClean="0"/>
          </a:p>
          <a:p>
            <a:r>
              <a:rPr lang="en-US" altLang="ja-JP" dirty="0" smtClean="0"/>
              <a:t>2</a:t>
            </a:r>
            <a:r>
              <a:rPr lang="en-US" altLang="ja-JP" dirty="0"/>
              <a:t>. </a:t>
            </a:r>
            <a:r>
              <a:rPr lang="ja-JP" altLang="en-US" dirty="0"/>
              <a:t>マッチしたデフォルトボックス</a:t>
            </a:r>
            <a:r>
              <a:rPr lang="en-US" altLang="ja-JP" dirty="0"/>
              <a:t>1</a:t>
            </a:r>
            <a:r>
              <a:rPr lang="ja-JP" altLang="en-US" dirty="0"/>
              <a:t>つにつき、</a:t>
            </a:r>
            <a:r>
              <a:rPr lang="en-US" altLang="ja-JP" dirty="0"/>
              <a:t>1.</a:t>
            </a:r>
            <a:r>
              <a:rPr lang="ja-JP" altLang="en-US" dirty="0"/>
              <a:t>の結果（</a:t>
            </a:r>
            <a:r>
              <a:rPr lang="en-US" altLang="ja-JP" dirty="0"/>
              <a:t>4</a:t>
            </a:r>
            <a:r>
              <a:rPr lang="ja-JP" altLang="en-US" dirty="0" err="1"/>
              <a:t>つの</a:t>
            </a:r>
            <a:r>
              <a:rPr lang="ja-JP" altLang="en-US" dirty="0"/>
              <a:t>誤差）を足し合わせる。</a:t>
            </a:r>
            <a:br>
              <a:rPr lang="ja-JP" altLang="en-US" dirty="0"/>
            </a:br>
            <a:r>
              <a:rPr lang="en-US" altLang="ja-JP" dirty="0"/>
              <a:t>3. </a:t>
            </a:r>
            <a:r>
              <a:rPr lang="ja-JP" altLang="en-US" dirty="0"/>
              <a:t>マッチしたデフォルトボックスすべてについて</a:t>
            </a:r>
            <a:r>
              <a:rPr lang="en-US" altLang="ja-JP" dirty="0"/>
              <a:t>2.</a:t>
            </a:r>
            <a:r>
              <a:rPr lang="ja-JP" altLang="en-US" dirty="0"/>
              <a:t>を計算して足し合わせる</a:t>
            </a:r>
            <a:r>
              <a:rPr lang="ja-JP" altLang="en-US" dirty="0" smtClean="0"/>
              <a:t>。</a:t>
            </a:r>
            <a:endParaRPr kumimoji="1" lang="en-US" altLang="ja-JP" dirty="0" smtClean="0"/>
          </a:p>
          <a:p>
            <a:pPr marL="228600" indent="-228600">
              <a:buAutoNum type="arabicPeriod"/>
            </a:pPr>
            <a:endParaRPr lang="en-US" altLang="ja-JP" dirty="0"/>
          </a:p>
          <a:p>
            <a:r>
              <a:rPr lang="ja-JP" altLang="en-US" dirty="0"/>
              <a:t>確信度誤差は複数クラスの確信度</a:t>
            </a:r>
            <a:r>
              <a:rPr lang="en-US" altLang="ja-JP" dirty="0"/>
              <a:t>(</a:t>
            </a:r>
            <a:r>
              <a:rPr lang="en-US" altLang="ja-JP" i="1" dirty="0"/>
              <a:t>c</a:t>
            </a:r>
            <a:r>
              <a:rPr lang="en-US" altLang="ja-JP" dirty="0"/>
              <a:t>)</a:t>
            </a:r>
            <a:r>
              <a:rPr lang="ja-JP" altLang="en-US" dirty="0"/>
              <a:t>に対するソフトマックス誤差である．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7</a:t>
            </a:fld>
            <a:endParaRPr kumimoji="1" lang="ja-JP" altLang="en-US"/>
          </a:p>
        </p:txBody>
      </p:sp>
    </p:spTree>
    <p:extLst>
      <p:ext uri="{BB962C8B-B14F-4D97-AF65-F5344CB8AC3E}">
        <p14:creationId xmlns:p14="http://schemas.microsoft.com/office/powerpoint/2010/main" val="794262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8</a:t>
            </a:fld>
            <a:endParaRPr kumimoji="1" lang="ja-JP" altLang="en-US"/>
          </a:p>
        </p:txBody>
      </p:sp>
    </p:spTree>
    <p:extLst>
      <p:ext uri="{BB962C8B-B14F-4D97-AF65-F5344CB8AC3E}">
        <p14:creationId xmlns:p14="http://schemas.microsoft.com/office/powerpoint/2010/main" val="1467422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296E2AE-5251-42EF-9DBD-D4982968F42D}" type="slidenum">
              <a:rPr kumimoji="1" lang="ja-JP" altLang="en-US" smtClean="0"/>
              <a:t>9</a:t>
            </a:fld>
            <a:endParaRPr kumimoji="1" lang="ja-JP" altLang="en-US"/>
          </a:p>
        </p:txBody>
      </p:sp>
    </p:spTree>
    <p:extLst>
      <p:ext uri="{BB962C8B-B14F-4D97-AF65-F5344CB8AC3E}">
        <p14:creationId xmlns:p14="http://schemas.microsoft.com/office/powerpoint/2010/main" val="1175874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18FFD8-6D63-41A7-8948-15C0A9F82101}" type="datetime1">
              <a:rPr kumimoji="1" lang="ja-JP" altLang="en-US" smtClean="0"/>
              <a:t>2018/9/27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400"/>
            </a:lvl1pPr>
          </a:lstStyle>
          <a:p>
            <a:fld id="{97E99B81-A951-4C0B-9FA8-52F38BD39E87}" type="slidenum">
              <a:rPr lang="ja-JP" altLang="en-US" smtClean="0"/>
              <a:pPr/>
              <a:t>‹#›</a:t>
            </a:fld>
            <a:endParaRPr lang="ja-JP" altLang="en-US" dirty="0"/>
          </a:p>
        </p:txBody>
      </p:sp>
    </p:spTree>
    <p:extLst>
      <p:ext uri="{BB962C8B-B14F-4D97-AF65-F5344CB8AC3E}">
        <p14:creationId xmlns:p14="http://schemas.microsoft.com/office/powerpoint/2010/main" val="16137467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12F8008-728C-4C63-8297-8A33CFD80400}" type="datetime1">
              <a:rPr kumimoji="1" lang="ja-JP" altLang="en-US" smtClean="0"/>
              <a:t>2018/9/27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E99B81-A951-4C0B-9FA8-52F38BD39E87}" type="slidenum">
              <a:rPr kumimoji="1" lang="ja-JP" altLang="en-US" smtClean="0"/>
              <a:t>‹#›</a:t>
            </a:fld>
            <a:endParaRPr kumimoji="1" lang="ja-JP" altLang="en-US"/>
          </a:p>
        </p:txBody>
      </p:sp>
    </p:spTree>
    <p:extLst>
      <p:ext uri="{BB962C8B-B14F-4D97-AF65-F5344CB8AC3E}">
        <p14:creationId xmlns:p14="http://schemas.microsoft.com/office/powerpoint/2010/main" val="3911848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F88F606-DA2B-46D3-B7CC-473BD5C61F16}" type="datetime1">
              <a:rPr kumimoji="1" lang="ja-JP" altLang="en-US" smtClean="0"/>
              <a:t>2018/9/27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E99B81-A951-4C0B-9FA8-52F38BD39E87}" type="slidenum">
              <a:rPr kumimoji="1" lang="ja-JP" altLang="en-US" smtClean="0"/>
              <a:t>‹#›</a:t>
            </a:fld>
            <a:endParaRPr kumimoji="1" lang="ja-JP" altLang="en-US"/>
          </a:p>
        </p:txBody>
      </p:sp>
    </p:spTree>
    <p:extLst>
      <p:ext uri="{BB962C8B-B14F-4D97-AF65-F5344CB8AC3E}">
        <p14:creationId xmlns:p14="http://schemas.microsoft.com/office/powerpoint/2010/main" val="3441072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AD91226-8823-4778-BBD0-5EDDA890F5F3}" type="datetime1">
              <a:rPr kumimoji="1" lang="ja-JP" altLang="en-US" smtClean="0"/>
              <a:t>2018/9/27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400"/>
            </a:lvl1pPr>
          </a:lstStyle>
          <a:p>
            <a:fld id="{97E99B81-A951-4C0B-9FA8-52F38BD39E87}" type="slidenum">
              <a:rPr lang="ja-JP" altLang="en-US" smtClean="0"/>
              <a:pPr/>
              <a:t>‹#›</a:t>
            </a:fld>
            <a:endParaRPr lang="ja-JP" altLang="en-US" dirty="0"/>
          </a:p>
        </p:txBody>
      </p:sp>
    </p:spTree>
    <p:extLst>
      <p:ext uri="{BB962C8B-B14F-4D97-AF65-F5344CB8AC3E}">
        <p14:creationId xmlns:p14="http://schemas.microsoft.com/office/powerpoint/2010/main" val="10919658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7239F23-A3A4-48AC-8284-593B28DABFB7}" type="datetime1">
              <a:rPr kumimoji="1" lang="ja-JP" altLang="en-US" smtClean="0"/>
              <a:t>2018/9/27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E99B81-A951-4C0B-9FA8-52F38BD39E87}" type="slidenum">
              <a:rPr kumimoji="1" lang="ja-JP" altLang="en-US" smtClean="0"/>
              <a:t>‹#›</a:t>
            </a:fld>
            <a:endParaRPr kumimoji="1" lang="ja-JP" altLang="en-US"/>
          </a:p>
        </p:txBody>
      </p:sp>
    </p:spTree>
    <p:extLst>
      <p:ext uri="{BB962C8B-B14F-4D97-AF65-F5344CB8AC3E}">
        <p14:creationId xmlns:p14="http://schemas.microsoft.com/office/powerpoint/2010/main" val="12806155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3C015E94-9976-4A05-82A3-70773E8FBF63}" type="datetime1">
              <a:rPr kumimoji="1" lang="ja-JP" altLang="en-US" smtClean="0"/>
              <a:t>2018/9/27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E99B81-A951-4C0B-9FA8-52F38BD39E87}" type="slidenum">
              <a:rPr kumimoji="1" lang="ja-JP" altLang="en-US" smtClean="0"/>
              <a:t>‹#›</a:t>
            </a:fld>
            <a:endParaRPr kumimoji="1" lang="ja-JP" altLang="en-US"/>
          </a:p>
        </p:txBody>
      </p:sp>
    </p:spTree>
    <p:extLst>
      <p:ext uri="{BB962C8B-B14F-4D97-AF65-F5344CB8AC3E}">
        <p14:creationId xmlns:p14="http://schemas.microsoft.com/office/powerpoint/2010/main" val="557834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5EE3FDD3-4914-4494-824B-090D2E9B099A}" type="datetime1">
              <a:rPr kumimoji="1" lang="ja-JP" altLang="en-US" smtClean="0"/>
              <a:t>2018/9/27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7E99B81-A951-4C0B-9FA8-52F38BD39E87}" type="slidenum">
              <a:rPr kumimoji="1" lang="ja-JP" altLang="en-US" smtClean="0"/>
              <a:t>‹#›</a:t>
            </a:fld>
            <a:endParaRPr kumimoji="1" lang="ja-JP" altLang="en-US"/>
          </a:p>
        </p:txBody>
      </p:sp>
    </p:spTree>
    <p:extLst>
      <p:ext uri="{BB962C8B-B14F-4D97-AF65-F5344CB8AC3E}">
        <p14:creationId xmlns:p14="http://schemas.microsoft.com/office/powerpoint/2010/main" val="2917716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7E811D8-5D0A-4F23-9751-DFF6CCA79F43}" type="datetime1">
              <a:rPr kumimoji="1" lang="ja-JP" altLang="en-US" smtClean="0"/>
              <a:t>2018/9/27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7E99B81-A951-4C0B-9FA8-52F38BD39E87}" type="slidenum">
              <a:rPr kumimoji="1" lang="ja-JP" altLang="en-US" smtClean="0"/>
              <a:t>‹#›</a:t>
            </a:fld>
            <a:endParaRPr kumimoji="1" lang="ja-JP" altLang="en-US"/>
          </a:p>
        </p:txBody>
      </p:sp>
    </p:spTree>
    <p:extLst>
      <p:ext uri="{BB962C8B-B14F-4D97-AF65-F5344CB8AC3E}">
        <p14:creationId xmlns:p14="http://schemas.microsoft.com/office/powerpoint/2010/main" val="73942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13C07-86A1-41F2-9CF7-E6277AB23D58}" type="datetime1">
              <a:rPr kumimoji="1" lang="ja-JP" altLang="en-US" smtClean="0"/>
              <a:t>2018/9/27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7E99B81-A951-4C0B-9FA8-52F38BD39E87}" type="slidenum">
              <a:rPr kumimoji="1" lang="ja-JP" altLang="en-US" smtClean="0"/>
              <a:t>‹#›</a:t>
            </a:fld>
            <a:endParaRPr kumimoji="1" lang="ja-JP" altLang="en-US"/>
          </a:p>
        </p:txBody>
      </p:sp>
    </p:spTree>
    <p:extLst>
      <p:ext uri="{BB962C8B-B14F-4D97-AF65-F5344CB8AC3E}">
        <p14:creationId xmlns:p14="http://schemas.microsoft.com/office/powerpoint/2010/main" val="2226252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7EC524B-85EF-4193-9071-F4F719E67262}" type="datetime1">
              <a:rPr kumimoji="1" lang="ja-JP" altLang="en-US" smtClean="0"/>
              <a:t>2018/9/27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E99B81-A951-4C0B-9FA8-52F38BD39E87}" type="slidenum">
              <a:rPr kumimoji="1" lang="ja-JP" altLang="en-US" smtClean="0"/>
              <a:t>‹#›</a:t>
            </a:fld>
            <a:endParaRPr kumimoji="1" lang="ja-JP" altLang="en-US"/>
          </a:p>
        </p:txBody>
      </p:sp>
    </p:spTree>
    <p:extLst>
      <p:ext uri="{BB962C8B-B14F-4D97-AF65-F5344CB8AC3E}">
        <p14:creationId xmlns:p14="http://schemas.microsoft.com/office/powerpoint/2010/main" val="289029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C2733E2-EFDE-47C4-87DF-B5A83B65D6C4}" type="datetime1">
              <a:rPr kumimoji="1" lang="ja-JP" altLang="en-US" smtClean="0"/>
              <a:t>2018/9/27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E99B81-A951-4C0B-9FA8-52F38BD39E87}" type="slidenum">
              <a:rPr kumimoji="1" lang="ja-JP" altLang="en-US" smtClean="0"/>
              <a:t>‹#›</a:t>
            </a:fld>
            <a:endParaRPr kumimoji="1" lang="ja-JP" altLang="en-US"/>
          </a:p>
        </p:txBody>
      </p:sp>
    </p:spTree>
    <p:extLst>
      <p:ext uri="{BB962C8B-B14F-4D97-AF65-F5344CB8AC3E}">
        <p14:creationId xmlns:p14="http://schemas.microsoft.com/office/powerpoint/2010/main" val="157734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C94C5-F375-4FCF-B31F-4735E0304288}" type="datetime1">
              <a:rPr kumimoji="1" lang="ja-JP" altLang="en-US" smtClean="0"/>
              <a:t>2018/9/27</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E99B81-A951-4C0B-9FA8-52F38BD39E87}" type="slidenum">
              <a:rPr kumimoji="1" lang="ja-JP" altLang="en-US" smtClean="0"/>
              <a:t>‹#›</a:t>
            </a:fld>
            <a:endParaRPr kumimoji="1" lang="ja-JP" altLang="en-US"/>
          </a:p>
        </p:txBody>
      </p:sp>
    </p:spTree>
    <p:extLst>
      <p:ext uri="{BB962C8B-B14F-4D97-AF65-F5344CB8AC3E}">
        <p14:creationId xmlns:p14="http://schemas.microsoft.com/office/powerpoint/2010/main" val="422902047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3.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3.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07958" y="1154447"/>
            <a:ext cx="9144000" cy="2387600"/>
          </a:xfrm>
        </p:spPr>
        <p:txBody>
          <a:bodyPr/>
          <a:lstStyle/>
          <a:p>
            <a:r>
              <a:rPr lang="en-US" altLang="ja-JP" dirty="0" err="1" smtClean="0"/>
              <a:t>MobileNet</a:t>
            </a:r>
            <a:r>
              <a:rPr lang="en-US" altLang="ja-JP" dirty="0" smtClean="0"/>
              <a:t>-</a:t>
            </a:r>
            <a:r>
              <a:rPr lang="en-US" altLang="ja-JP" dirty="0" smtClean="0">
                <a:solidFill>
                  <a:srgbClr val="27DFDB"/>
                </a:solidFill>
              </a:rPr>
              <a:t>SSD</a:t>
            </a:r>
            <a:endParaRPr kumimoji="1" lang="ja-JP" altLang="en-US" dirty="0">
              <a:solidFill>
                <a:srgbClr val="27DFDB"/>
              </a:solidFill>
            </a:endParaRPr>
          </a:p>
        </p:txBody>
      </p:sp>
      <p:sp>
        <p:nvSpPr>
          <p:cNvPr id="3" name="サブタイトル 2"/>
          <p:cNvSpPr>
            <a:spLocks noGrp="1"/>
          </p:cNvSpPr>
          <p:nvPr>
            <p:ph type="subTitle" idx="1"/>
          </p:nvPr>
        </p:nvSpPr>
        <p:spPr>
          <a:xfrm>
            <a:off x="641684" y="3509962"/>
            <a:ext cx="9144000" cy="1655762"/>
          </a:xfrm>
        </p:spPr>
        <p:txBody>
          <a:bodyPr/>
          <a:lstStyle/>
          <a:p>
            <a:pPr algn="r"/>
            <a:r>
              <a:rPr kumimoji="1" lang="ja-JP" altLang="en-US" dirty="0" smtClean="0"/>
              <a:t>富岡祐介</a:t>
            </a:r>
            <a:endParaRPr kumimoji="1" lang="ja-JP" altLang="en-US" dirty="0"/>
          </a:p>
        </p:txBody>
      </p:sp>
      <p:sp>
        <p:nvSpPr>
          <p:cNvPr id="7" name="テキスト ボックス 6"/>
          <p:cNvSpPr txBox="1"/>
          <p:nvPr/>
        </p:nvSpPr>
        <p:spPr>
          <a:xfrm>
            <a:off x="2053389" y="1981056"/>
            <a:ext cx="2031325" cy="461665"/>
          </a:xfrm>
          <a:prstGeom prst="rect">
            <a:avLst/>
          </a:prstGeom>
          <a:noFill/>
        </p:spPr>
        <p:txBody>
          <a:bodyPr wrap="none" rtlCol="0">
            <a:spAutoFit/>
          </a:bodyPr>
          <a:lstStyle/>
          <a:p>
            <a:r>
              <a:rPr kumimoji="1" lang="ja-JP" altLang="en-US" sz="2400" dirty="0" smtClean="0"/>
              <a:t>ゼロから学ぶ</a:t>
            </a:r>
            <a:endParaRPr kumimoji="1" lang="ja-JP" altLang="en-US" sz="2400" dirty="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1</a:t>
            </a:fld>
            <a:endParaRPr kumimoji="1" lang="ja-JP" altLang="en-US"/>
          </a:p>
        </p:txBody>
      </p:sp>
    </p:spTree>
    <p:extLst>
      <p:ext uri="{BB962C8B-B14F-4D97-AF65-F5344CB8AC3E}">
        <p14:creationId xmlns:p14="http://schemas.microsoft.com/office/powerpoint/2010/main" val="32629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以下の条件で学習</a:t>
            </a:r>
            <a:endParaRPr kumimoji="1" lang="ja-JP" altLang="en-US" dirty="0"/>
          </a:p>
        </p:txBody>
      </p:sp>
      <p:sp>
        <p:nvSpPr>
          <p:cNvPr id="3" name="コンテンツ プレースホルダー 2"/>
          <p:cNvSpPr>
            <a:spLocks noGrp="1"/>
          </p:cNvSpPr>
          <p:nvPr>
            <p:ph idx="1"/>
          </p:nvPr>
        </p:nvSpPr>
        <p:spPr>
          <a:xfrm>
            <a:off x="838200" y="1690687"/>
            <a:ext cx="10515600" cy="4210491"/>
          </a:xfrm>
        </p:spPr>
        <p:txBody>
          <a:bodyPr>
            <a:normAutofit/>
          </a:bodyPr>
          <a:lstStyle/>
          <a:p>
            <a:r>
              <a:rPr kumimoji="1" lang="en-US" altLang="ja-JP" dirty="0" smtClean="0"/>
              <a:t>epoch</a:t>
            </a:r>
            <a:r>
              <a:rPr kumimoji="1" lang="ja-JP" altLang="en-US" dirty="0" smtClean="0"/>
              <a:t>数：</a:t>
            </a:r>
            <a:r>
              <a:rPr kumimoji="1" lang="en-US" altLang="ja-JP" dirty="0" smtClean="0"/>
              <a:t>120</a:t>
            </a:r>
            <a:r>
              <a:rPr lang="ja-JP" altLang="en-US" dirty="0"/>
              <a:t> 、バッチサイズ</a:t>
            </a:r>
            <a:r>
              <a:rPr lang="ja-JP" altLang="en-US" dirty="0" smtClean="0"/>
              <a:t>：</a:t>
            </a:r>
            <a:r>
              <a:rPr lang="en-US" altLang="ja-JP" dirty="0" smtClean="0"/>
              <a:t>32</a:t>
            </a:r>
            <a:endParaRPr kumimoji="1" lang="en-US" altLang="ja-JP" dirty="0" smtClean="0"/>
          </a:p>
          <a:p>
            <a:r>
              <a:rPr kumimoji="1" lang="en-US" altLang="ja-JP" dirty="0" smtClean="0"/>
              <a:t>Optimizer</a:t>
            </a:r>
            <a:r>
              <a:rPr kumimoji="1" lang="ja-JP" altLang="en-US" dirty="0" smtClean="0"/>
              <a:t>：</a:t>
            </a:r>
            <a:r>
              <a:rPr kumimoji="1" lang="en-US" altLang="ja-JP" dirty="0" smtClean="0"/>
              <a:t>Adam</a:t>
            </a:r>
            <a:r>
              <a:rPr kumimoji="1" lang="ja-JP" altLang="en-US" dirty="0" smtClean="0"/>
              <a:t>（</a:t>
            </a:r>
            <a:r>
              <a:rPr kumimoji="1" lang="en-US" altLang="ja-JP" dirty="0" smtClean="0"/>
              <a:t>β</a:t>
            </a:r>
            <a:r>
              <a:rPr kumimoji="1" lang="en-US" altLang="ja-JP" baseline="-25000" dirty="0" smtClean="0"/>
              <a:t>1</a:t>
            </a:r>
            <a:r>
              <a:rPr kumimoji="1" lang="en-US" altLang="ja-JP" dirty="0" smtClean="0"/>
              <a:t>=0.9</a:t>
            </a:r>
            <a:r>
              <a:rPr kumimoji="1" lang="ja-JP" altLang="en-US" dirty="0" err="1" smtClean="0"/>
              <a:t>、</a:t>
            </a:r>
            <a:r>
              <a:rPr lang="en-US" altLang="ja-JP" dirty="0"/>
              <a:t> </a:t>
            </a:r>
            <a:r>
              <a:rPr lang="en-US" altLang="ja-JP" dirty="0" smtClean="0"/>
              <a:t>β</a:t>
            </a:r>
            <a:r>
              <a:rPr lang="en-US" altLang="ja-JP" baseline="-25000" dirty="0" smtClean="0"/>
              <a:t>2</a:t>
            </a:r>
            <a:r>
              <a:rPr lang="en-US" altLang="ja-JP" dirty="0" smtClean="0"/>
              <a:t>=0.999</a:t>
            </a:r>
            <a:r>
              <a:rPr lang="ja-JP" altLang="en-US" dirty="0" err="1" smtClean="0"/>
              <a:t>、</a:t>
            </a:r>
            <a:r>
              <a:rPr lang="en-US" altLang="ja-JP" dirty="0" smtClean="0"/>
              <a:t>ε=10</a:t>
            </a:r>
            <a:r>
              <a:rPr lang="en-US" altLang="ja-JP" baseline="30000" dirty="0" smtClean="0"/>
              <a:t>-8</a:t>
            </a:r>
            <a:r>
              <a:rPr lang="en-US" altLang="ja-JP" dirty="0" smtClean="0"/>
              <a:t> </a:t>
            </a:r>
            <a:r>
              <a:rPr kumimoji="1" lang="ja-JP" altLang="en-US" dirty="0" smtClean="0"/>
              <a:t>）</a:t>
            </a:r>
            <a:endParaRPr kumimoji="1" lang="en-US" altLang="ja-JP" dirty="0" smtClean="0"/>
          </a:p>
          <a:p>
            <a:r>
              <a:rPr lang="ja-JP" altLang="en-US" dirty="0" smtClean="0"/>
              <a:t>データセット：</a:t>
            </a:r>
            <a:r>
              <a:rPr lang="en-US" altLang="ja-JP" dirty="0" smtClean="0"/>
              <a:t>PASCAL VOC 07+12</a:t>
            </a:r>
          </a:p>
          <a:p>
            <a:r>
              <a:rPr lang="ja-JP" altLang="en-US" dirty="0" smtClean="0"/>
              <a:t>重み初期値：</a:t>
            </a:r>
            <a:r>
              <a:rPr lang="en-US" altLang="ja-JP" dirty="0" smtClean="0"/>
              <a:t> VGG</a:t>
            </a:r>
            <a:r>
              <a:rPr lang="ja-JP" altLang="en-US" dirty="0" smtClean="0"/>
              <a:t>部分のみ学習した重み</a:t>
            </a:r>
            <a:r>
              <a:rPr lang="en-US" altLang="ja-JP" baseline="30000" dirty="0" smtClean="0"/>
              <a:t>[1]</a:t>
            </a:r>
          </a:p>
          <a:p>
            <a:r>
              <a:rPr kumimoji="1" lang="ja-JP" altLang="en-US" dirty="0" smtClean="0"/>
              <a:t>学習時間：</a:t>
            </a:r>
            <a:r>
              <a:rPr kumimoji="1" lang="en-US" altLang="ja-JP" dirty="0" smtClean="0"/>
              <a:t>33h 06m 38s</a:t>
            </a:r>
          </a:p>
          <a:p>
            <a:r>
              <a:rPr lang="en-US" altLang="ja-JP" dirty="0" smtClean="0"/>
              <a:t>GPU</a:t>
            </a:r>
            <a:r>
              <a:rPr lang="ja-JP" altLang="en-US" dirty="0" smtClean="0"/>
              <a:t>：</a:t>
            </a:r>
            <a:r>
              <a:rPr lang="en-US" altLang="ja-JP" dirty="0" smtClean="0"/>
              <a:t>GeForce GTX 1080 </a:t>
            </a:r>
            <a:r>
              <a:rPr lang="en-US" altLang="ja-JP" dirty="0" err="1" smtClean="0"/>
              <a:t>Ti</a:t>
            </a:r>
            <a:r>
              <a:rPr lang="en-US" altLang="ja-JP" dirty="0" smtClean="0"/>
              <a:t> 1</a:t>
            </a:r>
            <a:r>
              <a:rPr lang="ja-JP" altLang="en-US" dirty="0" smtClean="0"/>
              <a:t>台</a:t>
            </a:r>
            <a:endParaRPr lang="en-US" altLang="ja-JP" dirty="0" smtClean="0"/>
          </a:p>
          <a:p>
            <a:r>
              <a:rPr lang="ja-JP" altLang="en-US" dirty="0" smtClean="0"/>
              <a:t>学習率</a:t>
            </a:r>
            <a:r>
              <a:rPr lang="ja-JP" altLang="en-US" dirty="0" smtClean="0">
                <a:sym typeface="Wingdings" panose="05000000000000000000" pitchFamily="2" charset="2"/>
              </a:rPr>
              <a:t>：</a:t>
            </a:r>
            <a:r>
              <a:rPr lang="en-US" altLang="ja-JP" dirty="0" smtClean="0">
                <a:sym typeface="Wingdings" panose="05000000000000000000" pitchFamily="2" charset="2"/>
              </a:rPr>
              <a:t>0.01</a:t>
            </a:r>
            <a:r>
              <a:rPr lang="en-US" altLang="ja-JP" sz="1800" dirty="0" smtClean="0">
                <a:sym typeface="Wingdings" panose="05000000000000000000" pitchFamily="2" charset="2"/>
              </a:rPr>
              <a:t>(epoch</a:t>
            </a:r>
            <a:r>
              <a:rPr lang="ja-JP" altLang="en-US" sz="1800" dirty="0" smtClean="0">
                <a:sym typeface="Wingdings" panose="05000000000000000000" pitchFamily="2" charset="2"/>
              </a:rPr>
              <a:t>数</a:t>
            </a:r>
            <a:r>
              <a:rPr lang="en-US" altLang="ja-JP" sz="1800" dirty="0" smtClean="0">
                <a:sym typeface="Wingdings" panose="05000000000000000000" pitchFamily="2" charset="2"/>
              </a:rPr>
              <a:t>&lt;80)</a:t>
            </a:r>
            <a:r>
              <a:rPr lang="ja-JP" altLang="en-US" dirty="0" err="1" smtClean="0">
                <a:sym typeface="Wingdings" panose="05000000000000000000" pitchFamily="2" charset="2"/>
              </a:rPr>
              <a:t>、</a:t>
            </a:r>
            <a:r>
              <a:rPr lang="en-US" altLang="ja-JP" dirty="0" smtClean="0">
                <a:sym typeface="Wingdings" panose="05000000000000000000" pitchFamily="2" charset="2"/>
              </a:rPr>
              <a:t>0.001</a:t>
            </a:r>
            <a:r>
              <a:rPr lang="en-US" altLang="ja-JP" sz="1800" dirty="0" smtClean="0">
                <a:sym typeface="Wingdings" panose="05000000000000000000" pitchFamily="2" charset="2"/>
              </a:rPr>
              <a:t>(80&lt;epoch</a:t>
            </a:r>
            <a:r>
              <a:rPr lang="ja-JP" altLang="en-US" sz="1800" dirty="0" smtClean="0">
                <a:sym typeface="Wingdings" panose="05000000000000000000" pitchFamily="2" charset="2"/>
              </a:rPr>
              <a:t>数</a:t>
            </a:r>
            <a:r>
              <a:rPr lang="en-US" altLang="ja-JP" sz="1800" dirty="0" smtClean="0">
                <a:sym typeface="Wingdings" panose="05000000000000000000" pitchFamily="2" charset="2"/>
              </a:rPr>
              <a:t>&lt;100)</a:t>
            </a:r>
            <a:r>
              <a:rPr lang="ja-JP" altLang="en-US" dirty="0" err="1" smtClean="0">
                <a:sym typeface="Wingdings" panose="05000000000000000000" pitchFamily="2" charset="2"/>
              </a:rPr>
              <a:t>、</a:t>
            </a:r>
            <a:r>
              <a:rPr lang="ja-JP" altLang="en-US" dirty="0" smtClean="0">
                <a:sym typeface="Wingdings" panose="05000000000000000000" pitchFamily="2" charset="2"/>
              </a:rPr>
              <a:t>    </a:t>
            </a:r>
            <a:endParaRPr lang="en-US" altLang="ja-JP" dirty="0" smtClean="0">
              <a:sym typeface="Wingdings" panose="05000000000000000000" pitchFamily="2" charset="2"/>
            </a:endParaRPr>
          </a:p>
          <a:p>
            <a:pPr marL="0" indent="0">
              <a:buNone/>
            </a:pPr>
            <a:r>
              <a:rPr lang="en-US" altLang="ja-JP" dirty="0">
                <a:sym typeface="Wingdings" panose="05000000000000000000" pitchFamily="2" charset="2"/>
              </a:rPr>
              <a:t> </a:t>
            </a:r>
            <a:r>
              <a:rPr lang="en-US" altLang="ja-JP" dirty="0" smtClean="0">
                <a:sym typeface="Wingdings" panose="05000000000000000000" pitchFamily="2" charset="2"/>
              </a:rPr>
              <a:t>              0.0001</a:t>
            </a:r>
            <a:r>
              <a:rPr lang="en-US" altLang="ja-JP" sz="1800" dirty="0" smtClean="0">
                <a:sym typeface="Wingdings" panose="05000000000000000000" pitchFamily="2" charset="2"/>
              </a:rPr>
              <a:t>(100&lt;epoch</a:t>
            </a:r>
            <a:r>
              <a:rPr lang="ja-JP" altLang="en-US" sz="1800" dirty="0" smtClean="0">
                <a:sym typeface="Wingdings" panose="05000000000000000000" pitchFamily="2" charset="2"/>
              </a:rPr>
              <a:t>数</a:t>
            </a:r>
            <a:r>
              <a:rPr lang="en-US" altLang="ja-JP" sz="1800" dirty="0" smtClean="0">
                <a:sym typeface="Wingdings" panose="05000000000000000000" pitchFamily="2" charset="2"/>
              </a:rPr>
              <a:t>)</a:t>
            </a:r>
            <a:endParaRPr kumimoji="1" lang="ja-JP" altLang="en-US" sz="1800" dirty="0"/>
          </a:p>
        </p:txBody>
      </p:sp>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10</a:t>
            </a:fld>
            <a:endParaRPr lang="ja-JP" altLang="en-US" dirty="0"/>
          </a:p>
        </p:txBody>
      </p:sp>
      <p:sp>
        <p:nvSpPr>
          <p:cNvPr id="5" name="テキスト ボックス 4"/>
          <p:cNvSpPr txBox="1"/>
          <p:nvPr/>
        </p:nvSpPr>
        <p:spPr>
          <a:xfrm>
            <a:off x="482123" y="5987018"/>
            <a:ext cx="11227754" cy="369332"/>
          </a:xfrm>
          <a:prstGeom prst="rect">
            <a:avLst/>
          </a:prstGeom>
          <a:noFill/>
        </p:spPr>
        <p:txBody>
          <a:bodyPr wrap="none" rtlCol="0">
            <a:spAutoFit/>
          </a:bodyPr>
          <a:lstStyle/>
          <a:p>
            <a:r>
              <a:rPr kumimoji="1" lang="en-US" altLang="ja-JP" dirty="0" smtClean="0"/>
              <a:t>[1]</a:t>
            </a:r>
            <a:r>
              <a:rPr lang="en-US" altLang="ja-JP" dirty="0"/>
              <a:t> https://github.com/pierluigiferrari/ssd_keras#download-the-original-trained-model-weights</a:t>
            </a:r>
            <a:r>
              <a:rPr lang="ja-JP" altLang="en-US" dirty="0"/>
              <a:t> </a:t>
            </a:r>
            <a:endParaRPr kumimoji="1" lang="ja-JP" altLang="en-US" dirty="0"/>
          </a:p>
        </p:txBody>
      </p:sp>
    </p:spTree>
    <p:extLst>
      <p:ext uri="{BB962C8B-B14F-4D97-AF65-F5344CB8AC3E}">
        <p14:creationId xmlns:p14="http://schemas.microsoft.com/office/powerpoint/2010/main" val="328156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学習結果</a:t>
            </a:r>
            <a:endParaRPr kumimoji="1" lang="ja-JP" altLang="en-US" dirty="0"/>
          </a:p>
        </p:txBody>
      </p:sp>
      <p:pic>
        <p:nvPicPr>
          <p:cNvPr id="6" name="コンテンツ プレースホルダー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48407"/>
            <a:ext cx="4815650" cy="4362268"/>
          </a:xfr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3679" y="1848407"/>
            <a:ext cx="3450121" cy="2596093"/>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198" y="3467039"/>
            <a:ext cx="3809107" cy="2872510"/>
          </a:xfrm>
          <a:prstGeom prst="rect">
            <a:avLst/>
          </a:prstGeo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11</a:t>
            </a:fld>
            <a:endParaRPr kumimoji="1" lang="ja-JP" altLang="en-US"/>
          </a:p>
        </p:txBody>
      </p:sp>
      <p:sp>
        <p:nvSpPr>
          <p:cNvPr id="4" name="正方形/長方形 3"/>
          <p:cNvSpPr/>
          <p:nvPr/>
        </p:nvSpPr>
        <p:spPr>
          <a:xfrm>
            <a:off x="6005710" y="4029541"/>
            <a:ext cx="3507258" cy="2181134"/>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416716" y="2421085"/>
            <a:ext cx="1467852" cy="1765904"/>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578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en-US" altLang="ja-JP" b="1" dirty="0"/>
              <a:t>Face Detection </a:t>
            </a:r>
            <a:r>
              <a:rPr lang="en-US" altLang="ja-JP" b="1" dirty="0" smtClean="0"/>
              <a:t>Dataset </a:t>
            </a:r>
            <a:r>
              <a:rPr lang="en-US" altLang="ja-JP" b="1" baseline="30000" dirty="0" smtClean="0"/>
              <a:t>[2]</a:t>
            </a:r>
            <a:r>
              <a:rPr lang="en-US" altLang="ja-JP" b="1" dirty="0"/>
              <a:t> </a:t>
            </a:r>
            <a:endParaRPr kumimoji="1" lang="ja-JP" altLang="en-US" dirty="0"/>
          </a:p>
        </p:txBody>
      </p:sp>
      <p:pic>
        <p:nvPicPr>
          <p:cNvPr id="4" name="コンテンツ プレースホルダー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2256497"/>
            <a:ext cx="10515600" cy="3489593"/>
          </a:xfr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12</a:t>
            </a:fld>
            <a:endParaRPr kumimoji="1" lang="ja-JP" altLang="en-US"/>
          </a:p>
        </p:txBody>
      </p:sp>
      <p:sp>
        <p:nvSpPr>
          <p:cNvPr id="6" name="テキスト ボックス 5"/>
          <p:cNvSpPr txBox="1"/>
          <p:nvPr/>
        </p:nvSpPr>
        <p:spPr>
          <a:xfrm>
            <a:off x="838200" y="6356350"/>
            <a:ext cx="4249881" cy="276999"/>
          </a:xfrm>
          <a:prstGeom prst="rect">
            <a:avLst/>
          </a:prstGeom>
          <a:noFill/>
        </p:spPr>
        <p:txBody>
          <a:bodyPr wrap="none" rtlCol="0">
            <a:spAutoFit/>
          </a:bodyPr>
          <a:lstStyle/>
          <a:p>
            <a:r>
              <a:rPr lang="en-US" altLang="ja-JP" sz="1200" dirty="0" smtClean="0"/>
              <a:t>[2] http</a:t>
            </a:r>
            <a:r>
              <a:rPr lang="en-US" altLang="ja-JP" sz="1200" dirty="0"/>
              <a:t>://mmlab.ie.cuhk.edu.hk/projects/WIDERFace/</a:t>
            </a:r>
            <a:endParaRPr kumimoji="1" lang="ja-JP" altLang="en-US" sz="1200" dirty="0"/>
          </a:p>
        </p:txBody>
      </p:sp>
    </p:spTree>
    <p:extLst>
      <p:ext uri="{BB962C8B-B14F-4D97-AF65-F5344CB8AC3E}">
        <p14:creationId xmlns:p14="http://schemas.microsoft.com/office/powerpoint/2010/main" val="40095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以下の条件で学習</a:t>
            </a:r>
            <a:endParaRPr kumimoji="1" lang="ja-JP" altLang="en-US" dirty="0"/>
          </a:p>
        </p:txBody>
      </p:sp>
      <p:sp>
        <p:nvSpPr>
          <p:cNvPr id="3" name="コンテンツ プレースホルダー 2"/>
          <p:cNvSpPr>
            <a:spLocks noGrp="1"/>
          </p:cNvSpPr>
          <p:nvPr>
            <p:ph idx="1"/>
          </p:nvPr>
        </p:nvSpPr>
        <p:spPr>
          <a:xfrm>
            <a:off x="838200" y="1825625"/>
            <a:ext cx="10515600" cy="4807786"/>
          </a:xfrm>
        </p:spPr>
        <p:txBody>
          <a:bodyPr>
            <a:normAutofit/>
          </a:bodyPr>
          <a:lstStyle/>
          <a:p>
            <a:r>
              <a:rPr kumimoji="1" lang="en-US" altLang="ja-JP" dirty="0" smtClean="0"/>
              <a:t>epoch</a:t>
            </a:r>
            <a:r>
              <a:rPr kumimoji="1" lang="ja-JP" altLang="en-US" dirty="0" smtClean="0"/>
              <a:t>数：</a:t>
            </a:r>
            <a:r>
              <a:rPr kumimoji="1" lang="en-US" altLang="ja-JP" dirty="0" smtClean="0"/>
              <a:t>120</a:t>
            </a:r>
            <a:r>
              <a:rPr lang="ja-JP" altLang="en-US" dirty="0"/>
              <a:t> 、バッチサイズ：</a:t>
            </a:r>
            <a:r>
              <a:rPr lang="en-US" altLang="ja-JP" dirty="0"/>
              <a:t>8</a:t>
            </a:r>
            <a:endParaRPr kumimoji="1" lang="en-US" altLang="ja-JP" dirty="0" smtClean="0"/>
          </a:p>
          <a:p>
            <a:r>
              <a:rPr kumimoji="1" lang="en-US" altLang="ja-JP" dirty="0" smtClean="0"/>
              <a:t>Optimizer</a:t>
            </a:r>
            <a:r>
              <a:rPr kumimoji="1" lang="ja-JP" altLang="en-US" dirty="0" smtClean="0"/>
              <a:t>：</a:t>
            </a:r>
            <a:r>
              <a:rPr kumimoji="1" lang="en-US" altLang="ja-JP" dirty="0" smtClean="0"/>
              <a:t>Adam</a:t>
            </a:r>
            <a:r>
              <a:rPr kumimoji="1" lang="ja-JP" altLang="en-US" dirty="0" smtClean="0"/>
              <a:t>（</a:t>
            </a:r>
            <a:r>
              <a:rPr kumimoji="1" lang="en-US" altLang="ja-JP" dirty="0" smtClean="0"/>
              <a:t>β</a:t>
            </a:r>
            <a:r>
              <a:rPr kumimoji="1" lang="en-US" altLang="ja-JP" baseline="-25000" dirty="0" smtClean="0"/>
              <a:t>1</a:t>
            </a:r>
            <a:r>
              <a:rPr kumimoji="1" lang="en-US" altLang="ja-JP" dirty="0" smtClean="0"/>
              <a:t>=0.9</a:t>
            </a:r>
            <a:r>
              <a:rPr kumimoji="1" lang="ja-JP" altLang="en-US" dirty="0" err="1" smtClean="0"/>
              <a:t>、</a:t>
            </a:r>
            <a:r>
              <a:rPr lang="en-US" altLang="ja-JP" dirty="0"/>
              <a:t> </a:t>
            </a:r>
            <a:r>
              <a:rPr lang="en-US" altLang="ja-JP" dirty="0" smtClean="0"/>
              <a:t>β</a:t>
            </a:r>
            <a:r>
              <a:rPr lang="en-US" altLang="ja-JP" baseline="-25000" dirty="0" smtClean="0"/>
              <a:t>2</a:t>
            </a:r>
            <a:r>
              <a:rPr lang="en-US" altLang="ja-JP" dirty="0" smtClean="0"/>
              <a:t>=0.999</a:t>
            </a:r>
            <a:r>
              <a:rPr lang="ja-JP" altLang="en-US" dirty="0" err="1" smtClean="0"/>
              <a:t>、</a:t>
            </a:r>
            <a:r>
              <a:rPr lang="en-US" altLang="ja-JP" dirty="0" smtClean="0"/>
              <a:t>ε=10</a:t>
            </a:r>
            <a:r>
              <a:rPr lang="en-US" altLang="ja-JP" baseline="30000" dirty="0" smtClean="0"/>
              <a:t>-8</a:t>
            </a:r>
            <a:r>
              <a:rPr lang="en-US" altLang="ja-JP" dirty="0" smtClean="0"/>
              <a:t> </a:t>
            </a:r>
            <a:r>
              <a:rPr kumimoji="1" lang="ja-JP" altLang="en-US" dirty="0" smtClean="0"/>
              <a:t>）</a:t>
            </a:r>
            <a:endParaRPr kumimoji="1" lang="en-US" altLang="ja-JP" dirty="0" smtClean="0"/>
          </a:p>
          <a:p>
            <a:r>
              <a:rPr lang="ja-JP" altLang="en-US" dirty="0" smtClean="0"/>
              <a:t>データセット：</a:t>
            </a:r>
            <a:r>
              <a:rPr lang="en-US" altLang="ja-JP" dirty="0"/>
              <a:t>WIDER FACE</a:t>
            </a:r>
          </a:p>
          <a:p>
            <a:r>
              <a:rPr lang="ja-JP" altLang="en-US" dirty="0" smtClean="0"/>
              <a:t>重み初期値：</a:t>
            </a:r>
            <a:r>
              <a:rPr lang="en-US" altLang="ja-JP" dirty="0" smtClean="0"/>
              <a:t> </a:t>
            </a:r>
            <a:r>
              <a:rPr lang="en-US" altLang="ja-JP" dirty="0"/>
              <a:t>PASCAL </a:t>
            </a:r>
            <a:r>
              <a:rPr lang="en-US" altLang="ja-JP" dirty="0" smtClean="0"/>
              <a:t>VOC</a:t>
            </a:r>
            <a:r>
              <a:rPr lang="ja-JP" altLang="en-US" dirty="0" smtClean="0"/>
              <a:t>で学習した重み</a:t>
            </a:r>
            <a:r>
              <a:rPr lang="en-US" altLang="ja-JP" baseline="30000" dirty="0"/>
              <a:t>[1]</a:t>
            </a:r>
          </a:p>
          <a:p>
            <a:r>
              <a:rPr kumimoji="1" lang="ja-JP" altLang="en-US" dirty="0" smtClean="0"/>
              <a:t>学習時間：</a:t>
            </a:r>
            <a:r>
              <a:rPr kumimoji="1" lang="en-US" altLang="ja-JP" dirty="0" smtClean="0"/>
              <a:t>14h </a:t>
            </a:r>
            <a:r>
              <a:rPr lang="en-US" altLang="ja-JP" dirty="0" smtClean="0"/>
              <a:t>47</a:t>
            </a:r>
            <a:r>
              <a:rPr kumimoji="1" lang="en-US" altLang="ja-JP" dirty="0" smtClean="0"/>
              <a:t>m 42s</a:t>
            </a:r>
          </a:p>
          <a:p>
            <a:r>
              <a:rPr lang="en-US" altLang="ja-JP" dirty="0"/>
              <a:t>GPU</a:t>
            </a:r>
            <a:r>
              <a:rPr lang="ja-JP" altLang="en-US" dirty="0"/>
              <a:t>：</a:t>
            </a:r>
            <a:r>
              <a:rPr lang="en-US" altLang="ja-JP" dirty="0"/>
              <a:t>GeForce GTX 1080 </a:t>
            </a:r>
            <a:r>
              <a:rPr lang="en-US" altLang="ja-JP" dirty="0" err="1"/>
              <a:t>Ti</a:t>
            </a:r>
            <a:r>
              <a:rPr lang="en-US" altLang="ja-JP" dirty="0"/>
              <a:t> 1</a:t>
            </a:r>
            <a:r>
              <a:rPr lang="ja-JP" altLang="en-US" dirty="0" smtClean="0"/>
              <a:t>台</a:t>
            </a:r>
            <a:endParaRPr lang="en-US" altLang="ja-JP" dirty="0" smtClean="0"/>
          </a:p>
          <a:p>
            <a:r>
              <a:rPr lang="ja-JP" altLang="en-US" dirty="0"/>
              <a:t>学習率</a:t>
            </a:r>
            <a:r>
              <a:rPr lang="ja-JP" altLang="en-US" dirty="0">
                <a:sym typeface="Wingdings" panose="05000000000000000000" pitchFamily="2" charset="2"/>
              </a:rPr>
              <a:t>：</a:t>
            </a:r>
            <a:r>
              <a:rPr lang="en-US" altLang="ja-JP" dirty="0">
                <a:sym typeface="Wingdings" panose="05000000000000000000" pitchFamily="2" charset="2"/>
              </a:rPr>
              <a:t>0.01</a:t>
            </a:r>
            <a:r>
              <a:rPr lang="en-US" altLang="ja-JP" sz="1800" dirty="0">
                <a:sym typeface="Wingdings" panose="05000000000000000000" pitchFamily="2" charset="2"/>
              </a:rPr>
              <a:t>(epoch</a:t>
            </a:r>
            <a:r>
              <a:rPr lang="ja-JP" altLang="en-US" sz="1800" dirty="0">
                <a:sym typeface="Wingdings" panose="05000000000000000000" pitchFamily="2" charset="2"/>
              </a:rPr>
              <a:t>数</a:t>
            </a:r>
            <a:r>
              <a:rPr lang="en-US" altLang="ja-JP" sz="1800" dirty="0">
                <a:sym typeface="Wingdings" panose="05000000000000000000" pitchFamily="2" charset="2"/>
              </a:rPr>
              <a:t>&lt;80)</a:t>
            </a:r>
            <a:r>
              <a:rPr lang="ja-JP" altLang="en-US" dirty="0" err="1">
                <a:sym typeface="Wingdings" panose="05000000000000000000" pitchFamily="2" charset="2"/>
              </a:rPr>
              <a:t>、</a:t>
            </a:r>
            <a:r>
              <a:rPr lang="en-US" altLang="ja-JP" dirty="0">
                <a:sym typeface="Wingdings" panose="05000000000000000000" pitchFamily="2" charset="2"/>
              </a:rPr>
              <a:t>0.001</a:t>
            </a:r>
            <a:r>
              <a:rPr lang="en-US" altLang="ja-JP" sz="1800" dirty="0">
                <a:sym typeface="Wingdings" panose="05000000000000000000" pitchFamily="2" charset="2"/>
              </a:rPr>
              <a:t>(80&lt;epoch</a:t>
            </a:r>
            <a:r>
              <a:rPr lang="ja-JP" altLang="en-US" sz="1800" dirty="0">
                <a:sym typeface="Wingdings" panose="05000000000000000000" pitchFamily="2" charset="2"/>
              </a:rPr>
              <a:t>数</a:t>
            </a:r>
            <a:r>
              <a:rPr lang="en-US" altLang="ja-JP" sz="1800" dirty="0">
                <a:sym typeface="Wingdings" panose="05000000000000000000" pitchFamily="2" charset="2"/>
              </a:rPr>
              <a:t>&lt;100)</a:t>
            </a:r>
            <a:r>
              <a:rPr lang="ja-JP" altLang="en-US" dirty="0" err="1">
                <a:sym typeface="Wingdings" panose="05000000000000000000" pitchFamily="2" charset="2"/>
              </a:rPr>
              <a:t>、</a:t>
            </a:r>
            <a:r>
              <a:rPr lang="ja-JP" altLang="en-US" dirty="0">
                <a:sym typeface="Wingdings" panose="05000000000000000000" pitchFamily="2" charset="2"/>
              </a:rPr>
              <a:t>    </a:t>
            </a:r>
            <a:endParaRPr lang="en-US" altLang="ja-JP" dirty="0">
              <a:sym typeface="Wingdings" panose="05000000000000000000" pitchFamily="2" charset="2"/>
            </a:endParaRPr>
          </a:p>
          <a:p>
            <a:pPr marL="0" indent="0">
              <a:buNone/>
            </a:pPr>
            <a:r>
              <a:rPr lang="en-US" altLang="ja-JP" dirty="0">
                <a:sym typeface="Wingdings" panose="05000000000000000000" pitchFamily="2" charset="2"/>
              </a:rPr>
              <a:t>               0.0001</a:t>
            </a:r>
            <a:r>
              <a:rPr lang="en-US" altLang="ja-JP" sz="1800" dirty="0">
                <a:sym typeface="Wingdings" panose="05000000000000000000" pitchFamily="2" charset="2"/>
              </a:rPr>
              <a:t>(100&lt;epoch</a:t>
            </a:r>
            <a:r>
              <a:rPr lang="ja-JP" altLang="en-US" sz="1800" dirty="0">
                <a:sym typeface="Wingdings" panose="05000000000000000000" pitchFamily="2" charset="2"/>
              </a:rPr>
              <a:t>数</a:t>
            </a:r>
            <a:r>
              <a:rPr lang="en-US" altLang="ja-JP" sz="1800" dirty="0">
                <a:sym typeface="Wingdings" panose="05000000000000000000" pitchFamily="2" charset="2"/>
              </a:rPr>
              <a:t>)</a:t>
            </a:r>
            <a:endParaRPr lang="ja-JP" altLang="en-US" sz="1800" dirty="0"/>
          </a:p>
          <a:p>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13</a:t>
            </a:fld>
            <a:endParaRPr lang="ja-JP" altLang="en-US" dirty="0"/>
          </a:p>
        </p:txBody>
      </p:sp>
      <p:sp>
        <p:nvSpPr>
          <p:cNvPr id="5" name="テキスト ボックス 4"/>
          <p:cNvSpPr txBox="1"/>
          <p:nvPr/>
        </p:nvSpPr>
        <p:spPr>
          <a:xfrm>
            <a:off x="482123" y="5987018"/>
            <a:ext cx="11227754" cy="369332"/>
          </a:xfrm>
          <a:prstGeom prst="rect">
            <a:avLst/>
          </a:prstGeom>
          <a:noFill/>
        </p:spPr>
        <p:txBody>
          <a:bodyPr wrap="none" rtlCol="0">
            <a:spAutoFit/>
          </a:bodyPr>
          <a:lstStyle/>
          <a:p>
            <a:r>
              <a:rPr kumimoji="1" lang="en-US" altLang="ja-JP" dirty="0" smtClean="0"/>
              <a:t>[1]</a:t>
            </a:r>
            <a:r>
              <a:rPr lang="en-US" altLang="ja-JP" dirty="0"/>
              <a:t> https://github.com/pierluigiferrari/ssd_keras#download-the-original-trained-model-weights</a:t>
            </a:r>
            <a:r>
              <a:rPr lang="ja-JP" altLang="en-US" dirty="0"/>
              <a:t> </a:t>
            </a:r>
            <a:endParaRPr kumimoji="1" lang="ja-JP" altLang="en-US" dirty="0"/>
          </a:p>
        </p:txBody>
      </p:sp>
    </p:spTree>
    <p:extLst>
      <p:ext uri="{BB962C8B-B14F-4D97-AF65-F5344CB8AC3E}">
        <p14:creationId xmlns:p14="http://schemas.microsoft.com/office/powerpoint/2010/main" val="230684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a:t>既存</a:t>
            </a:r>
            <a:r>
              <a:rPr lang="ja-JP" altLang="en-US" dirty="0" smtClean="0"/>
              <a:t>の</a:t>
            </a:r>
            <a:r>
              <a:rPr lang="en-US" altLang="ja-JP" dirty="0" smtClean="0"/>
              <a:t>SSD512</a:t>
            </a:r>
            <a:r>
              <a:rPr lang="ja-JP" altLang="en-US" dirty="0" smtClean="0"/>
              <a:t>で学習させてみる</a:t>
            </a:r>
            <a:endParaRPr kumimoji="1" lang="ja-JP" altLang="en-US"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8411" y="1890017"/>
            <a:ext cx="4676090" cy="4117751"/>
          </a:xfr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l="19390" t="12316" r="16746" b="11525"/>
          <a:stretch/>
        </p:blipFill>
        <p:spPr>
          <a:xfrm>
            <a:off x="7795966" y="1890017"/>
            <a:ext cx="3557833" cy="2545625"/>
          </a:xfrm>
          <a:prstGeom prst="rect">
            <a:avLst/>
          </a:prstGeom>
        </p:spPr>
      </p:pic>
      <p:pic>
        <p:nvPicPr>
          <p:cNvPr id="5" name="図 4"/>
          <p:cNvPicPr>
            <a:picLocks noChangeAspect="1"/>
          </p:cNvPicPr>
          <p:nvPr/>
        </p:nvPicPr>
        <p:blipFill rotWithShape="1">
          <a:blip r:embed="rId5" cstate="print">
            <a:extLst>
              <a:ext uri="{28A0092B-C50C-407E-A947-70E740481C1C}">
                <a14:useLocalDpi xmlns:a14="http://schemas.microsoft.com/office/drawing/2010/main" val="0"/>
              </a:ext>
            </a:extLst>
          </a:blip>
          <a:srcRect l="16927" t="12398" r="14328" b="11631"/>
          <a:stretch/>
        </p:blipFill>
        <p:spPr>
          <a:xfrm>
            <a:off x="5895474" y="3545304"/>
            <a:ext cx="3713747" cy="2462464"/>
          </a:xfrm>
          <a:prstGeom prst="rect">
            <a:avLst/>
          </a:prstGeo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14</a:t>
            </a:fld>
            <a:endParaRPr kumimoji="1" lang="ja-JP" altLang="en-US"/>
          </a:p>
        </p:txBody>
      </p:sp>
      <p:sp>
        <p:nvSpPr>
          <p:cNvPr id="7" name="正方形/長方形 6"/>
          <p:cNvSpPr/>
          <p:nvPr/>
        </p:nvSpPr>
        <p:spPr>
          <a:xfrm>
            <a:off x="6272463" y="4178968"/>
            <a:ext cx="248654" cy="368970"/>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130716" y="3890210"/>
            <a:ext cx="262690" cy="344905"/>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075195" y="3948891"/>
            <a:ext cx="346414" cy="390497"/>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710863" y="4450486"/>
            <a:ext cx="248654" cy="333738"/>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160042" y="4515852"/>
            <a:ext cx="176464" cy="268372"/>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999747" y="2735179"/>
            <a:ext cx="421861" cy="626838"/>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483891" y="2271531"/>
            <a:ext cx="387394" cy="519795"/>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752149" y="2337623"/>
            <a:ext cx="421861" cy="541935"/>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84048" y="2353665"/>
            <a:ext cx="339026" cy="525893"/>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212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評価結果</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65420" y="1707504"/>
            <a:ext cx="4467447" cy="4359472"/>
          </a:xfrm>
        </p:spPr>
      </p:pic>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15</a:t>
            </a:fld>
            <a:endParaRPr kumimoji="1" lang="ja-JP" altLang="en-US"/>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3664" y="1690688"/>
            <a:ext cx="4693872" cy="4389601"/>
          </a:xfrm>
          <a:prstGeom prst="rect">
            <a:avLst/>
          </a:prstGeom>
        </p:spPr>
      </p:pic>
      <p:sp>
        <p:nvSpPr>
          <p:cNvPr id="3" name="テキスト ボックス 2"/>
          <p:cNvSpPr txBox="1"/>
          <p:nvPr/>
        </p:nvSpPr>
        <p:spPr>
          <a:xfrm>
            <a:off x="5499011" y="6135967"/>
            <a:ext cx="6223178" cy="276999"/>
          </a:xfrm>
          <a:prstGeom prst="rect">
            <a:avLst/>
          </a:prstGeom>
          <a:noFill/>
        </p:spPr>
        <p:txBody>
          <a:bodyPr wrap="none" rtlCol="0">
            <a:spAutoFit/>
          </a:bodyPr>
          <a:lstStyle/>
          <a:p>
            <a:r>
              <a:rPr lang="ja-JP" altLang="en-US" sz="1200" dirty="0" smtClean="0"/>
              <a:t>出典：</a:t>
            </a:r>
            <a:r>
              <a:rPr lang="en-US" altLang="ja-JP" sz="1200" dirty="0"/>
              <a:t>http://mmlab.ie.cuhk.edu.hk/projects/WIDERFace/WiderFace_Results.html</a:t>
            </a:r>
            <a:endParaRPr kumimoji="1" lang="ja-JP" altLang="en-US" sz="1200" dirty="0"/>
          </a:p>
        </p:txBody>
      </p:sp>
      <p:grpSp>
        <p:nvGrpSpPr>
          <p:cNvPr id="9" name="グループ化 8"/>
          <p:cNvGrpSpPr/>
          <p:nvPr/>
        </p:nvGrpSpPr>
        <p:grpSpPr>
          <a:xfrm>
            <a:off x="3528809" y="4474222"/>
            <a:ext cx="2149312" cy="462757"/>
            <a:chOff x="3528809" y="4474222"/>
            <a:chExt cx="2149312" cy="462757"/>
          </a:xfrm>
        </p:grpSpPr>
        <p:sp>
          <p:nvSpPr>
            <p:cNvPr id="8" name="正方形/長方形 7"/>
            <p:cNvSpPr/>
            <p:nvPr/>
          </p:nvSpPr>
          <p:spPr>
            <a:xfrm>
              <a:off x="3547663" y="4474222"/>
              <a:ext cx="2080139" cy="462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3528809" y="4548793"/>
              <a:ext cx="2149312" cy="369332"/>
            </a:xfrm>
            <a:prstGeom prst="rect">
              <a:avLst/>
            </a:prstGeom>
            <a:noFill/>
          </p:spPr>
          <p:txBody>
            <a:bodyPr wrap="square" rtlCol="0">
              <a:spAutoFit/>
            </a:bodyPr>
            <a:lstStyle/>
            <a:p>
              <a:r>
                <a:rPr kumimoji="1" lang="en-US" altLang="ja-JP" b="1" dirty="0" smtClean="0">
                  <a:solidFill>
                    <a:srgbClr val="0D0DFF"/>
                  </a:solidFill>
                </a:rPr>
                <a:t>―</a:t>
              </a:r>
              <a:r>
                <a:rPr kumimoji="1" lang="en-US" altLang="ja-JP" dirty="0" smtClean="0">
                  <a:solidFill>
                    <a:srgbClr val="0D0DFF"/>
                  </a:solidFill>
                </a:rPr>
                <a:t> </a:t>
              </a:r>
              <a:r>
                <a:rPr kumimoji="1" lang="en-US" altLang="ja-JP" dirty="0" smtClean="0">
                  <a:solidFill>
                    <a:schemeClr val="bg1"/>
                  </a:solidFill>
                </a:rPr>
                <a:t>S</a:t>
              </a:r>
              <a:r>
                <a:rPr kumimoji="1" lang="en-US" altLang="ja-JP" b="1" dirty="0" smtClean="0">
                  <a:solidFill>
                    <a:schemeClr val="bg1"/>
                  </a:solidFill>
                </a:rPr>
                <a:t>SD512-0.368</a:t>
              </a:r>
              <a:endParaRPr kumimoji="1" lang="ja-JP" altLang="en-US" b="1" dirty="0">
                <a:solidFill>
                  <a:srgbClr val="0D0DFF"/>
                </a:solidFill>
              </a:endParaRPr>
            </a:p>
          </p:txBody>
        </p:sp>
      </p:grpSp>
    </p:spTree>
    <p:extLst>
      <p:ext uri="{BB962C8B-B14F-4D97-AF65-F5344CB8AC3E}">
        <p14:creationId xmlns:p14="http://schemas.microsoft.com/office/powerpoint/2010/main" val="51519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6224" y="365125"/>
            <a:ext cx="10515600" cy="1325563"/>
          </a:xfrm>
        </p:spPr>
        <p:txBody>
          <a:bodyPr/>
          <a:lstStyle/>
          <a:p>
            <a:pPr algn="ctr"/>
            <a:r>
              <a:rPr lang="ja-JP" altLang="en-US" dirty="0" smtClean="0"/>
              <a:t>評価結果の見方</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7755" y="1700790"/>
            <a:ext cx="3390078" cy="3308142"/>
          </a:xfrm>
        </p:spPr>
      </p:pic>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16</a:t>
            </a:fld>
            <a:endParaRPr kumimoji="1" lang="ja-JP" altLang="en-US"/>
          </a:p>
        </p:txBody>
      </p:sp>
      <p:cxnSp>
        <p:nvCxnSpPr>
          <p:cNvPr id="9" name="直線矢印コネクタ 8"/>
          <p:cNvCxnSpPr/>
          <p:nvPr/>
        </p:nvCxnSpPr>
        <p:spPr>
          <a:xfrm flipV="1">
            <a:off x="4592852" y="5269584"/>
            <a:ext cx="2978870" cy="9426"/>
          </a:xfrm>
          <a:prstGeom prst="straightConnector1">
            <a:avLst/>
          </a:prstGeom>
          <a:ln w="57150">
            <a:solidFill>
              <a:srgbClr val="27DFDB"/>
            </a:solidFill>
            <a:tailEnd type="triangle"/>
          </a:ln>
        </p:spPr>
        <p:style>
          <a:lnRef idx="3">
            <a:schemeClr val="accent1"/>
          </a:lnRef>
          <a:fillRef idx="0">
            <a:schemeClr val="accent1"/>
          </a:fillRef>
          <a:effectRef idx="2">
            <a:schemeClr val="accent1"/>
          </a:effectRef>
          <a:fontRef idx="minor">
            <a:schemeClr val="tx1"/>
          </a:fontRef>
        </p:style>
      </p:cxnSp>
      <p:cxnSp>
        <p:nvCxnSpPr>
          <p:cNvPr id="10" name="直線矢印コネクタ 9"/>
          <p:cNvCxnSpPr/>
          <p:nvPr/>
        </p:nvCxnSpPr>
        <p:spPr>
          <a:xfrm rot="16200000" flipV="1">
            <a:off x="2558233" y="3350148"/>
            <a:ext cx="2978870" cy="9426"/>
          </a:xfrm>
          <a:prstGeom prst="straightConnector1">
            <a:avLst/>
          </a:prstGeom>
          <a:ln w="57150">
            <a:solidFill>
              <a:srgbClr val="27DFDB"/>
            </a:solidFill>
            <a:tailEnd type="triangle"/>
          </a:ln>
        </p:spPr>
        <p:style>
          <a:lnRef idx="3">
            <a:schemeClr val="accent1"/>
          </a:lnRef>
          <a:fillRef idx="0">
            <a:schemeClr val="accent1"/>
          </a:fillRef>
          <a:effectRef idx="2">
            <a:schemeClr val="accent1"/>
          </a:effectRef>
          <a:fontRef idx="minor">
            <a:schemeClr val="tx1"/>
          </a:fontRef>
        </p:style>
      </p:cxnSp>
      <p:sp>
        <p:nvSpPr>
          <p:cNvPr id="11" name="テキスト ボックス 10"/>
          <p:cNvSpPr txBox="1"/>
          <p:nvPr/>
        </p:nvSpPr>
        <p:spPr>
          <a:xfrm>
            <a:off x="5480199" y="5307291"/>
            <a:ext cx="1204176" cy="523220"/>
          </a:xfrm>
          <a:prstGeom prst="rect">
            <a:avLst/>
          </a:prstGeom>
          <a:noFill/>
        </p:spPr>
        <p:txBody>
          <a:bodyPr wrap="none" rtlCol="0">
            <a:spAutoFit/>
          </a:bodyPr>
          <a:lstStyle/>
          <a:p>
            <a:r>
              <a:rPr kumimoji="1" lang="en-US" altLang="ja-JP" sz="2800" dirty="0" smtClean="0">
                <a:solidFill>
                  <a:srgbClr val="27DFDB"/>
                </a:solidFill>
              </a:rPr>
              <a:t>Recall</a:t>
            </a:r>
            <a:endParaRPr kumimoji="1" lang="ja-JP" altLang="en-US" sz="2800" dirty="0">
              <a:solidFill>
                <a:srgbClr val="27DFDB"/>
              </a:solidFill>
            </a:endParaRPr>
          </a:p>
        </p:txBody>
      </p:sp>
      <p:sp>
        <p:nvSpPr>
          <p:cNvPr id="12" name="テキスト ボックス 11"/>
          <p:cNvSpPr txBox="1"/>
          <p:nvPr/>
        </p:nvSpPr>
        <p:spPr>
          <a:xfrm>
            <a:off x="1542681" y="2411749"/>
            <a:ext cx="1750800" cy="523220"/>
          </a:xfrm>
          <a:prstGeom prst="rect">
            <a:avLst/>
          </a:prstGeom>
          <a:noFill/>
        </p:spPr>
        <p:txBody>
          <a:bodyPr wrap="none" rtlCol="0">
            <a:spAutoFit/>
          </a:bodyPr>
          <a:lstStyle/>
          <a:p>
            <a:r>
              <a:rPr lang="en-US" altLang="ja-JP" sz="2800" dirty="0" smtClean="0">
                <a:solidFill>
                  <a:srgbClr val="27DFDB"/>
                </a:solidFill>
              </a:rPr>
              <a:t>Precision</a:t>
            </a:r>
            <a:endParaRPr kumimoji="1" lang="ja-JP" altLang="en-US" sz="2800" dirty="0">
              <a:solidFill>
                <a:srgbClr val="27DFDB"/>
              </a:solidFill>
            </a:endParaRPr>
          </a:p>
        </p:txBody>
      </p:sp>
      <p:sp>
        <p:nvSpPr>
          <p:cNvPr id="13" name="テキスト ボックス 12"/>
          <p:cNvSpPr txBox="1"/>
          <p:nvPr/>
        </p:nvSpPr>
        <p:spPr>
          <a:xfrm>
            <a:off x="9131088" y="2409541"/>
            <a:ext cx="966931" cy="523220"/>
          </a:xfrm>
          <a:prstGeom prst="rect">
            <a:avLst/>
          </a:prstGeom>
          <a:noFill/>
        </p:spPr>
        <p:txBody>
          <a:bodyPr wrap="none" rtlCol="0">
            <a:spAutoFit/>
          </a:bodyPr>
          <a:lstStyle/>
          <a:p>
            <a:r>
              <a:rPr kumimoji="1" lang="en-US" altLang="ja-JP" sz="2800" dirty="0" err="1" smtClean="0">
                <a:solidFill>
                  <a:srgbClr val="27DFDB"/>
                </a:solidFill>
              </a:rPr>
              <a:t>mAP</a:t>
            </a:r>
            <a:endParaRPr kumimoji="1" lang="ja-JP" altLang="en-US" sz="2800" dirty="0">
              <a:solidFill>
                <a:srgbClr val="27DFDB"/>
              </a:solidFill>
            </a:endParaRPr>
          </a:p>
        </p:txBody>
      </p:sp>
      <p:sp>
        <p:nvSpPr>
          <p:cNvPr id="14" name="テキスト ボックス 13"/>
          <p:cNvSpPr txBox="1"/>
          <p:nvPr/>
        </p:nvSpPr>
        <p:spPr>
          <a:xfrm>
            <a:off x="534431" y="2932761"/>
            <a:ext cx="3442536" cy="1477328"/>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日本語</a:t>
            </a:r>
            <a:r>
              <a:rPr lang="ja-JP" altLang="en-US" dirty="0" smtClean="0"/>
              <a:t>で「適合率」</a:t>
            </a:r>
            <a:endParaRPr lang="en-US" altLang="ja-JP" dirty="0" smtClean="0"/>
          </a:p>
          <a:p>
            <a:pPr marL="285750" indent="-285750">
              <a:buFont typeface="Arial" panose="020B0604020202020204" pitchFamily="34" charset="0"/>
              <a:buChar char="•"/>
            </a:pPr>
            <a:r>
              <a:rPr lang="ja-JP" altLang="en-US" dirty="0" smtClean="0"/>
              <a:t>検出したものの中で、正しいものがどの程度あるのかをあらわす指標</a:t>
            </a:r>
            <a:endParaRPr lang="en-US" altLang="ja-JP" dirty="0" smtClean="0"/>
          </a:p>
          <a:p>
            <a:endParaRPr kumimoji="1" lang="ja-JP" altLang="en-US" dirty="0"/>
          </a:p>
        </p:txBody>
      </p:sp>
      <p:sp>
        <p:nvSpPr>
          <p:cNvPr id="15" name="テキスト ボックス 14"/>
          <p:cNvSpPr txBox="1"/>
          <p:nvPr/>
        </p:nvSpPr>
        <p:spPr>
          <a:xfrm>
            <a:off x="3747490" y="5710855"/>
            <a:ext cx="5084371" cy="923330"/>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日本語</a:t>
            </a:r>
            <a:r>
              <a:rPr lang="ja-JP" altLang="en-US" dirty="0" smtClean="0"/>
              <a:t>で「再現率」</a:t>
            </a:r>
            <a:endParaRPr lang="en-US" altLang="ja-JP" dirty="0" smtClean="0"/>
          </a:p>
          <a:p>
            <a:pPr marL="285750" indent="-285750">
              <a:buFont typeface="Arial" panose="020B0604020202020204" pitchFamily="34" charset="0"/>
              <a:buChar char="•"/>
            </a:pPr>
            <a:r>
              <a:rPr lang="ja-JP" altLang="en-US" dirty="0"/>
              <a:t>答</a:t>
            </a:r>
            <a:r>
              <a:rPr lang="ja-JP" altLang="en-US" dirty="0" smtClean="0"/>
              <a:t>えとして用意されたものの中で、どの程度を検出できているのかをあらわす指標</a:t>
            </a:r>
            <a:endParaRPr lang="en-US" altLang="ja-JP" dirty="0" smtClean="0"/>
          </a:p>
        </p:txBody>
      </p:sp>
      <p:sp>
        <p:nvSpPr>
          <p:cNvPr id="18" name="円弧 17"/>
          <p:cNvSpPr/>
          <p:nvPr/>
        </p:nvSpPr>
        <p:spPr>
          <a:xfrm>
            <a:off x="4550090" y="2074990"/>
            <a:ext cx="1791093" cy="3289955"/>
          </a:xfrm>
          <a:prstGeom prst="arc">
            <a:avLst/>
          </a:prstGeom>
          <a:ln w="571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3300"/>
              </a:solidFill>
            </a:endParaRPr>
          </a:p>
        </p:txBody>
      </p:sp>
      <p:cxnSp>
        <p:nvCxnSpPr>
          <p:cNvPr id="20" name="直線矢印コネクタ 19"/>
          <p:cNvCxnSpPr/>
          <p:nvPr/>
        </p:nvCxnSpPr>
        <p:spPr>
          <a:xfrm>
            <a:off x="6341183" y="3591612"/>
            <a:ext cx="0" cy="268224"/>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6105037" y="2059342"/>
            <a:ext cx="1569660" cy="646331"/>
          </a:xfrm>
          <a:prstGeom prst="rect">
            <a:avLst/>
          </a:prstGeom>
          <a:noFill/>
        </p:spPr>
        <p:txBody>
          <a:bodyPr wrap="none" rtlCol="0">
            <a:spAutoFit/>
          </a:bodyPr>
          <a:lstStyle/>
          <a:p>
            <a:r>
              <a:rPr kumimoji="1" lang="ja-JP" altLang="en-US" dirty="0" smtClean="0">
                <a:solidFill>
                  <a:srgbClr val="FF3300"/>
                </a:solidFill>
              </a:rPr>
              <a:t>認識する</a:t>
            </a:r>
            <a:endParaRPr kumimoji="1" lang="en-US" altLang="ja-JP" dirty="0" smtClean="0">
              <a:solidFill>
                <a:srgbClr val="FF3300"/>
              </a:solidFill>
            </a:endParaRPr>
          </a:p>
          <a:p>
            <a:r>
              <a:rPr kumimoji="1" lang="ja-JP" altLang="en-US" dirty="0" smtClean="0">
                <a:solidFill>
                  <a:srgbClr val="FF3300"/>
                </a:solidFill>
              </a:rPr>
              <a:t>閾値を下げる</a:t>
            </a:r>
            <a:endParaRPr kumimoji="1" lang="ja-JP" altLang="en-US" dirty="0">
              <a:solidFill>
                <a:srgbClr val="FF3300"/>
              </a:solidFill>
            </a:endParaRPr>
          </a:p>
        </p:txBody>
      </p:sp>
      <p:sp>
        <p:nvSpPr>
          <p:cNvPr id="22" name="テキスト ボックス 21"/>
          <p:cNvSpPr txBox="1"/>
          <p:nvPr/>
        </p:nvSpPr>
        <p:spPr>
          <a:xfrm>
            <a:off x="8050491" y="2932760"/>
            <a:ext cx="3440783" cy="1200329"/>
          </a:xfrm>
          <a:prstGeom prst="rect">
            <a:avLst/>
          </a:prstGeom>
          <a:noFill/>
        </p:spPr>
        <p:txBody>
          <a:bodyPr wrap="square" rtlCol="0">
            <a:spAutoFit/>
          </a:bodyPr>
          <a:lstStyle/>
          <a:p>
            <a:r>
              <a:rPr kumimoji="1" lang="en-US" altLang="ja-JP" dirty="0" smtClean="0"/>
              <a:t>Precision</a:t>
            </a:r>
            <a:r>
              <a:rPr kumimoji="1" lang="ja-JP" altLang="en-US" dirty="0" smtClean="0"/>
              <a:t>と</a:t>
            </a:r>
            <a:r>
              <a:rPr kumimoji="1" lang="en-US" altLang="ja-JP" dirty="0" smtClean="0"/>
              <a:t>Recall</a:t>
            </a:r>
            <a:r>
              <a:rPr kumimoji="1" lang="ja-JP" altLang="en-US" dirty="0" smtClean="0"/>
              <a:t>の値で描かれる左図の曲線の下部分の面積をもとに計算される、モデルの評価値。</a:t>
            </a:r>
            <a:endParaRPr kumimoji="1" lang="ja-JP" altLang="en-US" dirty="0"/>
          </a:p>
        </p:txBody>
      </p:sp>
      <p:pic>
        <p:nvPicPr>
          <p:cNvPr id="26" name="図 25"/>
          <p:cNvPicPr>
            <a:picLocks noChangeAspect="1"/>
          </p:cNvPicPr>
          <p:nvPr/>
        </p:nvPicPr>
        <p:blipFill>
          <a:blip r:embed="rId4"/>
          <a:stretch>
            <a:fillRect/>
          </a:stretch>
        </p:blipFill>
        <p:spPr>
          <a:xfrm>
            <a:off x="6042794" y="4148902"/>
            <a:ext cx="1466685" cy="354715"/>
          </a:xfrm>
          <a:prstGeom prst="rect">
            <a:avLst/>
          </a:prstGeom>
        </p:spPr>
      </p:pic>
    </p:spTree>
    <p:extLst>
      <p:ext uri="{BB962C8B-B14F-4D97-AF65-F5344CB8AC3E}">
        <p14:creationId xmlns:p14="http://schemas.microsoft.com/office/powerpoint/2010/main" val="36069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a:t>見</a:t>
            </a:r>
            <a:r>
              <a:rPr lang="ja-JP" altLang="en-US" dirty="0" smtClean="0"/>
              <a:t>どころポイント</a:t>
            </a: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17</a:t>
            </a:fld>
            <a:endParaRPr kumimoji="1" lang="ja-JP" altLang="en-US"/>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7585" y="1786861"/>
            <a:ext cx="2739025" cy="2561473"/>
          </a:xfrm>
          <a:prstGeom prst="rect">
            <a:avLst/>
          </a:prstGeom>
        </p:spPr>
      </p:pic>
      <p:sp>
        <p:nvSpPr>
          <p:cNvPr id="7" name="テキスト ボックス 6"/>
          <p:cNvSpPr txBox="1"/>
          <p:nvPr/>
        </p:nvSpPr>
        <p:spPr>
          <a:xfrm>
            <a:off x="812916" y="4780913"/>
            <a:ext cx="10769338" cy="1384995"/>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smtClean="0"/>
              <a:t>検出が難しい顔も多く、再現率（</a:t>
            </a:r>
            <a:r>
              <a:rPr kumimoji="1" lang="en-US" altLang="ja-JP" sz="2800" dirty="0" smtClean="0"/>
              <a:t>Recall</a:t>
            </a:r>
            <a:r>
              <a:rPr kumimoji="1" lang="ja-JP" altLang="en-US" sz="2800" dirty="0" smtClean="0"/>
              <a:t>）が低くなってしまう</a:t>
            </a:r>
            <a:endParaRPr kumimoji="1" lang="en-US" altLang="ja-JP" sz="2800" dirty="0" smtClean="0"/>
          </a:p>
          <a:p>
            <a:pPr marL="457200" indent="-457200">
              <a:buFont typeface="Arial" panose="020B0604020202020204" pitchFamily="34" charset="0"/>
              <a:buChar char="•"/>
            </a:pPr>
            <a:endParaRPr kumimoji="1" lang="en-US" altLang="ja-JP" sz="2800" dirty="0" smtClean="0"/>
          </a:p>
          <a:p>
            <a:pPr marL="457200" indent="-457200">
              <a:buFont typeface="Arial" panose="020B0604020202020204" pitchFamily="34" charset="0"/>
              <a:buChar char="•"/>
            </a:pPr>
            <a:r>
              <a:rPr kumimoji="1" lang="en-US" altLang="ja-JP" sz="2800" dirty="0" smtClean="0"/>
              <a:t>CNN</a:t>
            </a:r>
            <a:r>
              <a:rPr kumimoji="1" lang="ja-JP" altLang="en-US" sz="2800" dirty="0" smtClean="0"/>
              <a:t>ベースの</a:t>
            </a:r>
            <a:r>
              <a:rPr kumimoji="1" lang="en-US" altLang="ja-JP" sz="2800" dirty="0" smtClean="0"/>
              <a:t>Faceness-0.273</a:t>
            </a:r>
            <a:r>
              <a:rPr kumimoji="1" lang="ja-JP" altLang="en-US" sz="2800" dirty="0" smtClean="0"/>
              <a:t>よりも高いパフォーマンス</a:t>
            </a:r>
            <a:endParaRPr kumimoji="1" lang="ja-JP" altLang="en-US" sz="2800" dirty="0"/>
          </a:p>
        </p:txBody>
      </p:sp>
      <p:pic>
        <p:nvPicPr>
          <p:cNvPr id="5" name="コンテンツ プレースホルダー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3146504" y="1794635"/>
            <a:ext cx="2608981" cy="2545924"/>
          </a:xfrm>
        </p:spPr>
      </p:pic>
      <p:pic>
        <p:nvPicPr>
          <p:cNvPr id="8" name="図 7"/>
          <p:cNvPicPr>
            <a:picLocks noChangeAspect="1"/>
          </p:cNvPicPr>
          <p:nvPr/>
        </p:nvPicPr>
        <p:blipFill>
          <a:blip r:embed="rId5"/>
          <a:stretch>
            <a:fillRect/>
          </a:stretch>
        </p:blipFill>
        <p:spPr>
          <a:xfrm>
            <a:off x="4450994" y="3545586"/>
            <a:ext cx="1120247" cy="270930"/>
          </a:xfrm>
          <a:prstGeom prst="rect">
            <a:avLst/>
          </a:prstGeom>
        </p:spPr>
      </p:pic>
    </p:spTree>
    <p:extLst>
      <p:ext uri="{BB962C8B-B14F-4D97-AF65-F5344CB8AC3E}">
        <p14:creationId xmlns:p14="http://schemas.microsoft.com/office/powerpoint/2010/main" val="248981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dirty="0" smtClean="0"/>
              <a:t>SSD</a:t>
            </a:r>
            <a:r>
              <a:rPr kumimoji="1" lang="ja-JP" altLang="en-US" dirty="0" smtClean="0"/>
              <a:t>のモデルを</a:t>
            </a:r>
            <a:r>
              <a:rPr kumimoji="1" lang="ja-JP" altLang="en-US" dirty="0" smtClean="0">
                <a:solidFill>
                  <a:srgbClr val="27DFDB"/>
                </a:solidFill>
              </a:rPr>
              <a:t>軽量化</a:t>
            </a:r>
            <a:r>
              <a:rPr kumimoji="1" lang="ja-JP" altLang="en-US" dirty="0" smtClean="0"/>
              <a:t>したい</a:t>
            </a:r>
            <a:endParaRPr kumimoji="1" lang="ja-JP" altLang="en-US"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8643" y="1823578"/>
            <a:ext cx="3810000" cy="3810000"/>
          </a:xfr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579" y="2079249"/>
            <a:ext cx="3810000" cy="3619500"/>
          </a:xfrm>
          <a:prstGeom prst="rect">
            <a:avLst/>
          </a:prstGeo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18</a:t>
            </a:fld>
            <a:endParaRPr kumimoji="1" lang="ja-JP" altLang="en-US"/>
          </a:p>
        </p:txBody>
      </p:sp>
    </p:spTree>
    <p:extLst>
      <p:ext uri="{BB962C8B-B14F-4D97-AF65-F5344CB8AC3E}">
        <p14:creationId xmlns:p14="http://schemas.microsoft.com/office/powerpoint/2010/main" val="377832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en-US" altLang="ja-JP" dirty="0" smtClean="0"/>
              <a:t>Let’s </a:t>
            </a:r>
            <a:r>
              <a:rPr lang="ja-JP" altLang="en-US" dirty="0" smtClean="0"/>
              <a:t>軽量化</a:t>
            </a:r>
            <a:endParaRPr kumimoji="1" lang="ja-JP" altLang="en-US" dirty="0">
              <a:solidFill>
                <a:srgbClr val="5B9BD5"/>
              </a:solidFill>
            </a:endParaRPr>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19</a:t>
            </a:fld>
            <a:endParaRPr kumimoji="1" lang="ja-JP" altLang="en-US"/>
          </a:p>
        </p:txBody>
      </p:sp>
      <p:sp>
        <p:nvSpPr>
          <p:cNvPr id="5" name="コンテンツ プレースホルダー 4"/>
          <p:cNvSpPr>
            <a:spLocks noGrp="1"/>
          </p:cNvSpPr>
          <p:nvPr>
            <p:ph idx="1"/>
          </p:nvPr>
        </p:nvSpPr>
        <p:spPr>
          <a:xfrm>
            <a:off x="838200" y="2005012"/>
            <a:ext cx="10515600" cy="4351338"/>
          </a:xfrm>
        </p:spPr>
        <p:txBody>
          <a:bodyPr/>
          <a:lstStyle/>
          <a:p>
            <a:pPr marL="0" indent="0" algn="ctr">
              <a:buNone/>
            </a:pPr>
            <a:r>
              <a:rPr lang="ja-JP" altLang="en-US" dirty="0" smtClean="0"/>
              <a:t>携帯</a:t>
            </a:r>
            <a:r>
              <a:rPr lang="ja-JP" altLang="en-US" dirty="0"/>
              <a:t>端末</a:t>
            </a:r>
            <a:r>
              <a:rPr lang="ja-JP" altLang="en-US" dirty="0" smtClean="0"/>
              <a:t>など、</a:t>
            </a:r>
            <a:r>
              <a:rPr lang="en-US" altLang="ja-JP" dirty="0" smtClean="0"/>
              <a:t>GPU</a:t>
            </a:r>
            <a:r>
              <a:rPr lang="ja-JP" altLang="en-US" dirty="0" smtClean="0"/>
              <a:t>のない状態でも画像認識を行いたい</a:t>
            </a:r>
            <a:endParaRPr lang="en-US" altLang="ja-JP" dirty="0" smtClean="0"/>
          </a:p>
          <a:p>
            <a:pPr marL="0" indent="0" algn="ctr">
              <a:lnSpc>
                <a:spcPct val="150000"/>
              </a:lnSpc>
              <a:buNone/>
            </a:pPr>
            <a:r>
              <a:rPr kumimoji="1" lang="ja-JP" altLang="en-US" dirty="0" smtClean="0"/>
              <a:t>↓</a:t>
            </a:r>
            <a:endParaRPr kumimoji="1" lang="en-US" altLang="ja-JP" dirty="0" smtClean="0"/>
          </a:p>
          <a:p>
            <a:pPr marL="0" indent="0" algn="ctr">
              <a:buNone/>
            </a:pPr>
            <a:r>
              <a:rPr lang="ja-JP" altLang="en-US" dirty="0" smtClean="0"/>
              <a:t>なんとかして推論の計算量を減らしたい</a:t>
            </a:r>
            <a:endParaRPr lang="en-US" altLang="ja-JP" dirty="0" smtClean="0"/>
          </a:p>
          <a:p>
            <a:pPr marL="0" indent="0" algn="ctr">
              <a:buNone/>
            </a:pPr>
            <a:r>
              <a:rPr lang="ja-JP" altLang="en-US" dirty="0" smtClean="0"/>
              <a:t>でも精度はなるべく落としたくない</a:t>
            </a:r>
            <a:endParaRPr lang="en-US" altLang="ja-JP" dirty="0" smtClean="0"/>
          </a:p>
          <a:p>
            <a:pPr marL="0" indent="0" algn="ctr">
              <a:buNone/>
            </a:pPr>
            <a:r>
              <a:rPr kumimoji="1" lang="ja-JP" altLang="en-US" dirty="0" smtClean="0"/>
              <a:t>（軽量化）</a:t>
            </a:r>
            <a:endParaRPr kumimoji="1" lang="en-US" altLang="ja-JP" dirty="0" smtClean="0"/>
          </a:p>
          <a:p>
            <a:pPr marL="0" indent="0" algn="ctr">
              <a:lnSpc>
                <a:spcPct val="150000"/>
              </a:lnSpc>
              <a:buNone/>
            </a:pPr>
            <a:r>
              <a:rPr kumimoji="1" lang="ja-JP" altLang="en-US" dirty="0" smtClean="0"/>
              <a:t>↓</a:t>
            </a:r>
            <a:endParaRPr kumimoji="1" lang="en-US" altLang="ja-JP" dirty="0" smtClean="0"/>
          </a:p>
          <a:p>
            <a:pPr marL="0" indent="0" algn="ctr">
              <a:buNone/>
            </a:pPr>
            <a:r>
              <a:rPr lang="en-US" altLang="ja-JP" dirty="0" err="1" smtClean="0">
                <a:solidFill>
                  <a:srgbClr val="27DFDB"/>
                </a:solidFill>
              </a:rPr>
              <a:t>MobileNet</a:t>
            </a:r>
            <a:endParaRPr kumimoji="1" lang="ja-JP" altLang="en-US" dirty="0">
              <a:solidFill>
                <a:srgbClr val="27DFDB"/>
              </a:solidFill>
            </a:endParaRPr>
          </a:p>
        </p:txBody>
      </p:sp>
    </p:spTree>
    <p:extLst>
      <p:ext uri="{BB962C8B-B14F-4D97-AF65-F5344CB8AC3E}">
        <p14:creationId xmlns:p14="http://schemas.microsoft.com/office/powerpoint/2010/main" val="176492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自己紹介</a:t>
            </a:r>
            <a:endParaRPr kumimoji="1" lang="ja-JP" altLang="en-US" dirty="0"/>
          </a:p>
        </p:txBody>
      </p:sp>
      <p:sp>
        <p:nvSpPr>
          <p:cNvPr id="3" name="コンテンツ プレースホルダー 2"/>
          <p:cNvSpPr>
            <a:spLocks noGrp="1"/>
          </p:cNvSpPr>
          <p:nvPr>
            <p:ph idx="1"/>
          </p:nvPr>
        </p:nvSpPr>
        <p:spPr/>
        <p:txBody>
          <a:bodyPr/>
          <a:lstStyle/>
          <a:p>
            <a:pPr marL="0" indent="0" algn="ctr">
              <a:lnSpc>
                <a:spcPct val="150000"/>
              </a:lnSpc>
              <a:buNone/>
            </a:pPr>
            <a:r>
              <a:rPr kumimoji="1" lang="ja-JP" altLang="en-US" dirty="0" smtClean="0"/>
              <a:t>富岡祐介</a:t>
            </a:r>
            <a:endParaRPr kumimoji="1" lang="en-US" altLang="ja-JP" dirty="0" smtClean="0"/>
          </a:p>
          <a:p>
            <a:pPr marL="0" indent="0" algn="ctr">
              <a:lnSpc>
                <a:spcPct val="100000"/>
              </a:lnSpc>
              <a:buNone/>
            </a:pPr>
            <a:r>
              <a:rPr lang="ja-JP" altLang="en-US" dirty="0" smtClean="0"/>
              <a:t>早稲田大学 理工学術院 基幹理工学部 </a:t>
            </a:r>
            <a:endParaRPr lang="en-US" altLang="ja-JP" dirty="0" smtClean="0"/>
          </a:p>
          <a:p>
            <a:pPr marL="0" indent="0" algn="ctr">
              <a:lnSpc>
                <a:spcPct val="100000"/>
              </a:lnSpc>
              <a:buNone/>
            </a:pPr>
            <a:r>
              <a:rPr lang="ja-JP" altLang="en-US" dirty="0" smtClean="0"/>
              <a:t>表現工学科 学部２年</a:t>
            </a:r>
            <a:endParaRPr lang="en-US" altLang="ja-JP" dirty="0" smtClean="0"/>
          </a:p>
          <a:p>
            <a:pPr marL="0" indent="0" algn="ctr">
              <a:lnSpc>
                <a:spcPct val="150000"/>
              </a:lnSpc>
              <a:buNone/>
            </a:pPr>
            <a:r>
              <a:rPr kumimoji="1" lang="en-US" altLang="ja-JP" dirty="0" smtClean="0"/>
              <a:t>MIS.W</a:t>
            </a:r>
            <a:r>
              <a:rPr kumimoji="1" lang="ja-JP" altLang="en-US" dirty="0" smtClean="0"/>
              <a:t>（</a:t>
            </a:r>
            <a:r>
              <a:rPr lang="en-US" altLang="ja-JP" b="1" dirty="0"/>
              <a:t>@</a:t>
            </a:r>
            <a:r>
              <a:rPr lang="en-US" altLang="ja-JP" dirty="0" err="1"/>
              <a:t>misw_info</a:t>
            </a:r>
            <a:r>
              <a:rPr kumimoji="1" lang="ja-JP" altLang="en-US" dirty="0" smtClean="0"/>
              <a:t>）</a:t>
            </a:r>
            <a:endParaRPr kumimoji="1" lang="en-US" altLang="ja-JP" dirty="0" smtClean="0"/>
          </a:p>
          <a:p>
            <a:pPr marL="0" indent="0" algn="ctr">
              <a:lnSpc>
                <a:spcPct val="150000"/>
              </a:lnSpc>
              <a:buNone/>
            </a:pPr>
            <a:r>
              <a:rPr kumimoji="1" lang="en-US" altLang="ja-JP" dirty="0" smtClean="0"/>
              <a:t>Flipper</a:t>
            </a:r>
            <a:r>
              <a:rPr kumimoji="1" lang="ja-JP" altLang="en-US" dirty="0" smtClean="0"/>
              <a:t>（</a:t>
            </a:r>
            <a:r>
              <a:rPr lang="en-US" altLang="ja-JP" b="1" dirty="0"/>
              <a:t>@</a:t>
            </a:r>
            <a:r>
              <a:rPr lang="en-US" altLang="ja-JP" dirty="0" err="1"/>
              <a:t>flipper_jp</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2</a:t>
            </a:fld>
            <a:endParaRPr kumimoji="1" lang="ja-JP" altLang="en-US"/>
          </a:p>
        </p:txBody>
      </p:sp>
    </p:spTree>
    <p:extLst>
      <p:ext uri="{BB962C8B-B14F-4D97-AF65-F5344CB8AC3E}">
        <p14:creationId xmlns:p14="http://schemas.microsoft.com/office/powerpoint/2010/main" val="349948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dirty="0" err="1" smtClean="0"/>
              <a:t>MobileNet</a:t>
            </a:r>
            <a:endParaRPr kumimoji="1" lang="ja-JP" altLang="en-US" baseline="30000" dirty="0">
              <a:solidFill>
                <a:srgbClr val="5B9BD5"/>
              </a:solidFill>
            </a:endParaRPr>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10515600" cy="4230479"/>
          </a:xfr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20</a:t>
            </a:fld>
            <a:endParaRPr kumimoji="1" lang="ja-JP" altLang="en-US" dirty="0"/>
          </a:p>
        </p:txBody>
      </p:sp>
      <p:sp>
        <p:nvSpPr>
          <p:cNvPr id="5" name="正方形/長方形 4"/>
          <p:cNvSpPr/>
          <p:nvPr/>
        </p:nvSpPr>
        <p:spPr>
          <a:xfrm>
            <a:off x="954799" y="5921167"/>
            <a:ext cx="10325262" cy="553998"/>
          </a:xfrm>
          <a:prstGeom prst="rect">
            <a:avLst/>
          </a:prstGeom>
        </p:spPr>
        <p:txBody>
          <a:bodyPr wrap="none">
            <a:spAutoFit/>
          </a:bodyPr>
          <a:lstStyle/>
          <a:p>
            <a:pPr algn="ctr"/>
            <a:r>
              <a:rPr lang="ja-JP" altLang="en-US" sz="1200" dirty="0" smtClean="0"/>
              <a:t>出典：</a:t>
            </a:r>
            <a:r>
              <a:rPr lang="en-US" altLang="ja-JP" sz="1200" dirty="0" smtClean="0"/>
              <a:t>Andrew </a:t>
            </a:r>
            <a:r>
              <a:rPr lang="en-US" altLang="ja-JP" sz="1200" dirty="0"/>
              <a:t>G. Howard, </a:t>
            </a:r>
            <a:r>
              <a:rPr lang="en-US" altLang="ja-JP" sz="1200" dirty="0" err="1"/>
              <a:t>Menglong</a:t>
            </a:r>
            <a:r>
              <a:rPr lang="en-US" altLang="ja-JP" sz="1200" dirty="0"/>
              <a:t> Zhu, Bo Chen, Dmitry </a:t>
            </a:r>
            <a:r>
              <a:rPr lang="en-US" altLang="ja-JP" sz="1200" dirty="0" err="1"/>
              <a:t>Kalenichenko</a:t>
            </a:r>
            <a:r>
              <a:rPr lang="en-US" altLang="ja-JP" sz="1200" dirty="0"/>
              <a:t>, </a:t>
            </a:r>
            <a:r>
              <a:rPr lang="en-US" altLang="ja-JP" sz="1200" dirty="0" err="1"/>
              <a:t>Weijun</a:t>
            </a:r>
            <a:r>
              <a:rPr lang="en-US" altLang="ja-JP" sz="1200" dirty="0"/>
              <a:t> Wang, Tobias </a:t>
            </a:r>
            <a:r>
              <a:rPr lang="en-US" altLang="ja-JP" sz="1200" dirty="0" err="1"/>
              <a:t>Weyand</a:t>
            </a:r>
            <a:r>
              <a:rPr lang="en-US" altLang="ja-JP" sz="1200" dirty="0"/>
              <a:t>, Marco </a:t>
            </a:r>
            <a:r>
              <a:rPr lang="en-US" altLang="ja-JP" sz="1200" dirty="0" err="1"/>
              <a:t>Andreetto</a:t>
            </a:r>
            <a:r>
              <a:rPr lang="en-US" altLang="ja-JP" sz="1200" dirty="0"/>
              <a:t>, </a:t>
            </a:r>
            <a:r>
              <a:rPr lang="en-US" altLang="ja-JP" sz="1200" dirty="0" err="1"/>
              <a:t>Hartwig</a:t>
            </a:r>
            <a:r>
              <a:rPr lang="en-US" altLang="ja-JP" sz="1200" dirty="0"/>
              <a:t> </a:t>
            </a:r>
            <a:r>
              <a:rPr lang="en-US" altLang="ja-JP" sz="1200" dirty="0" smtClean="0"/>
              <a:t>Adam</a:t>
            </a:r>
          </a:p>
          <a:p>
            <a:pPr algn="ctr"/>
            <a:r>
              <a:rPr lang="en-US" altLang="ja-JP" dirty="0"/>
              <a:t> </a:t>
            </a:r>
            <a:r>
              <a:rPr lang="en-US" altLang="ja-JP" sz="1200" dirty="0"/>
              <a:t>“</a:t>
            </a:r>
            <a:r>
              <a:rPr lang="en-US" altLang="ja-JP" sz="1200" dirty="0" err="1"/>
              <a:t>MobileNets</a:t>
            </a:r>
            <a:r>
              <a:rPr lang="en-US" altLang="ja-JP" sz="1200" dirty="0"/>
              <a:t>: Efficient Convolutional Neural Networks for Mobile Vision Applications” in 17 Apr 2017</a:t>
            </a:r>
            <a:endParaRPr lang="ja-JP" altLang="en-US" sz="1200" dirty="0"/>
          </a:p>
        </p:txBody>
      </p:sp>
    </p:spTree>
    <p:extLst>
      <p:ext uri="{BB962C8B-B14F-4D97-AF65-F5344CB8AC3E}">
        <p14:creationId xmlns:p14="http://schemas.microsoft.com/office/powerpoint/2010/main" val="182038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368784" y="1618682"/>
            <a:ext cx="9601200" cy="36896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p:txBody>
          <a:bodyPr/>
          <a:lstStyle/>
          <a:p>
            <a:pPr algn="ctr"/>
            <a:r>
              <a:rPr kumimoji="1" lang="en-US" altLang="ja-JP" dirty="0" err="1" smtClean="0"/>
              <a:t>MobileNet</a:t>
            </a:r>
            <a:endParaRPr kumimoji="1" lang="ja-JP" altLang="en-US"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4438" y="1819902"/>
            <a:ext cx="9423119" cy="3470849"/>
          </a:xfrm>
        </p:spPr>
      </p:pic>
      <p:sp>
        <p:nvSpPr>
          <p:cNvPr id="5" name="テキスト ボックス 4"/>
          <p:cNvSpPr txBox="1"/>
          <p:nvPr/>
        </p:nvSpPr>
        <p:spPr>
          <a:xfrm>
            <a:off x="4028766" y="5638800"/>
            <a:ext cx="4134465" cy="523220"/>
          </a:xfrm>
          <a:prstGeom prst="rect">
            <a:avLst/>
          </a:prstGeom>
          <a:noFill/>
        </p:spPr>
        <p:txBody>
          <a:bodyPr wrap="none" rtlCol="0">
            <a:spAutoFit/>
          </a:bodyPr>
          <a:lstStyle/>
          <a:p>
            <a:r>
              <a:rPr lang="ja-JP" altLang="en-US" sz="2800" dirty="0"/>
              <a:t>既存</a:t>
            </a:r>
            <a:r>
              <a:rPr lang="ja-JP" altLang="en-US" sz="2800" dirty="0" smtClean="0"/>
              <a:t>の畳み込みレイヤー</a:t>
            </a:r>
            <a:endParaRPr kumimoji="1" lang="ja-JP" altLang="en-US" sz="2800" dirty="0"/>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21</a:t>
            </a:fld>
            <a:endParaRPr kumimoji="1" lang="ja-JP" altLang="en-US"/>
          </a:p>
        </p:txBody>
      </p:sp>
    </p:spTree>
    <p:extLst>
      <p:ext uri="{BB962C8B-B14F-4D97-AF65-F5344CB8AC3E}">
        <p14:creationId xmlns:p14="http://schemas.microsoft.com/office/powerpoint/2010/main" val="337472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368784" y="1618682"/>
            <a:ext cx="9601200" cy="36896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p:txBody>
          <a:bodyPr/>
          <a:lstStyle/>
          <a:p>
            <a:pPr algn="ctr"/>
            <a:r>
              <a:rPr kumimoji="1" lang="en-US" altLang="ja-JP" dirty="0" err="1" smtClean="0"/>
              <a:t>MobileNet</a:t>
            </a:r>
            <a:endParaRPr kumimoji="1" lang="ja-JP" altLang="en-US"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98425" y="1618682"/>
            <a:ext cx="8995145" cy="3672069"/>
          </a:xfrm>
        </p:spPr>
      </p:pic>
      <p:sp>
        <p:nvSpPr>
          <p:cNvPr id="5" name="テキスト ボックス 4"/>
          <p:cNvSpPr txBox="1"/>
          <p:nvPr/>
        </p:nvSpPr>
        <p:spPr>
          <a:xfrm>
            <a:off x="3578770" y="5630779"/>
            <a:ext cx="5181227" cy="523220"/>
          </a:xfrm>
          <a:prstGeom prst="rect">
            <a:avLst/>
          </a:prstGeom>
          <a:noFill/>
        </p:spPr>
        <p:txBody>
          <a:bodyPr wrap="none" rtlCol="0">
            <a:spAutoFit/>
          </a:bodyPr>
          <a:lstStyle/>
          <a:p>
            <a:r>
              <a:rPr lang="en-US" altLang="ja-JP" sz="2800" dirty="0" err="1" smtClean="0"/>
              <a:t>MobileNet</a:t>
            </a:r>
            <a:r>
              <a:rPr lang="ja-JP" altLang="en-US" sz="2800" dirty="0" smtClean="0"/>
              <a:t>の畳み込みレイヤー</a:t>
            </a:r>
            <a:endParaRPr kumimoji="1" lang="ja-JP" altLang="en-US" sz="2800" dirty="0"/>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22</a:t>
            </a:fld>
            <a:endParaRPr kumimoji="1" lang="ja-JP" altLang="en-US"/>
          </a:p>
        </p:txBody>
      </p:sp>
    </p:spTree>
    <p:extLst>
      <p:ext uri="{BB962C8B-B14F-4D97-AF65-F5344CB8AC3E}">
        <p14:creationId xmlns:p14="http://schemas.microsoft.com/office/powerpoint/2010/main" val="197331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dirty="0" err="1" smtClean="0"/>
              <a:t>MobileNet</a:t>
            </a:r>
            <a:r>
              <a:rPr kumimoji="1" lang="en-US" altLang="ja-JP" dirty="0" smtClean="0"/>
              <a:t> </a:t>
            </a:r>
            <a:r>
              <a:rPr kumimoji="1" lang="ja-JP" altLang="en-US" dirty="0" smtClean="0"/>
              <a:t>まとめ</a:t>
            </a:r>
            <a:endParaRPr kumimoji="1" lang="ja-JP" altLang="en-US" dirty="0">
              <a:solidFill>
                <a:srgbClr val="5B9BD5"/>
              </a:solidFill>
            </a:endParaRPr>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23</a:t>
            </a:fld>
            <a:endParaRPr kumimoji="1" lang="ja-JP" altLang="en-US"/>
          </a:p>
        </p:txBody>
      </p:sp>
      <p:sp>
        <p:nvSpPr>
          <p:cNvPr id="5" name="コンテンツ プレースホルダー 4"/>
          <p:cNvSpPr>
            <a:spLocks noGrp="1"/>
          </p:cNvSpPr>
          <p:nvPr>
            <p:ph idx="1"/>
          </p:nvPr>
        </p:nvSpPr>
        <p:spPr>
          <a:xfrm>
            <a:off x="838200" y="1825625"/>
            <a:ext cx="10515600" cy="4650590"/>
          </a:xfrm>
        </p:spPr>
        <p:txBody>
          <a:bodyPr>
            <a:normAutofit/>
          </a:bodyPr>
          <a:lstStyle/>
          <a:p>
            <a:r>
              <a:rPr lang="ja-JP" altLang="en-US" dirty="0"/>
              <a:t>一般的</a:t>
            </a:r>
            <a:r>
              <a:rPr lang="ja-JP" altLang="en-US" dirty="0" smtClean="0"/>
              <a:t>な畳み込み演算をチャンネルと空間方向に分解することで計算量を減らす</a:t>
            </a:r>
            <a:endParaRPr lang="en-US" altLang="ja-JP" dirty="0" smtClean="0"/>
          </a:p>
          <a:p>
            <a:endParaRPr lang="en-US" altLang="ja-JP" sz="800" dirty="0" smtClean="0"/>
          </a:p>
          <a:p>
            <a:pPr marL="0" indent="0" algn="ctr">
              <a:buNone/>
            </a:pPr>
            <a:r>
              <a:rPr lang="en-US" altLang="ja-JP" dirty="0" smtClean="0"/>
              <a:t>O(HWNK</a:t>
            </a:r>
            <a:r>
              <a:rPr lang="en-US" altLang="ja-JP" baseline="30000" dirty="0" smtClean="0"/>
              <a:t>2</a:t>
            </a:r>
            <a:r>
              <a:rPr lang="en-US" altLang="ja-JP" dirty="0" smtClean="0"/>
              <a:t>M)</a:t>
            </a:r>
          </a:p>
          <a:p>
            <a:pPr marL="0" indent="0" algn="ctr">
              <a:buNone/>
            </a:pPr>
            <a:r>
              <a:rPr lang="ja-JP" altLang="en-US" dirty="0" smtClean="0"/>
              <a:t>↓</a:t>
            </a:r>
            <a:endParaRPr lang="en-US" altLang="ja-JP" dirty="0" smtClean="0"/>
          </a:p>
          <a:p>
            <a:pPr marL="0" indent="0" algn="ctr">
              <a:buNone/>
            </a:pPr>
            <a:r>
              <a:rPr lang="en-US" altLang="ja-JP" dirty="0"/>
              <a:t>O(HWNK</a:t>
            </a:r>
            <a:r>
              <a:rPr lang="en-US" altLang="ja-JP" baseline="30000" dirty="0"/>
              <a:t>2</a:t>
            </a:r>
            <a:r>
              <a:rPr lang="en-US" altLang="ja-JP" dirty="0"/>
              <a:t>M</a:t>
            </a:r>
            <a:r>
              <a:rPr lang="en-US" altLang="ja-JP" dirty="0" smtClean="0"/>
              <a:t>)  +  O(HWNK</a:t>
            </a:r>
            <a:r>
              <a:rPr lang="en-US" altLang="ja-JP" baseline="30000" dirty="0" smtClean="0"/>
              <a:t>2</a:t>
            </a:r>
            <a:r>
              <a:rPr lang="en-US" altLang="ja-JP" dirty="0" smtClean="0"/>
              <a:t>M)</a:t>
            </a:r>
          </a:p>
          <a:p>
            <a:pPr marL="0" indent="0" algn="ctr">
              <a:buNone/>
            </a:pPr>
            <a:endParaRPr lang="en-US" altLang="ja-JP" dirty="0"/>
          </a:p>
          <a:p>
            <a:pPr marL="0" indent="0" algn="ctr">
              <a:buNone/>
            </a:pPr>
            <a:endParaRPr lang="en-US" altLang="ja-JP" dirty="0" smtClean="0"/>
          </a:p>
          <a:p>
            <a:r>
              <a:rPr lang="ja-JP" altLang="en-US" dirty="0" smtClean="0"/>
              <a:t>計算</a:t>
            </a:r>
            <a:r>
              <a:rPr lang="ja-JP" altLang="en-US" dirty="0"/>
              <a:t>量</a:t>
            </a:r>
            <a:r>
              <a:rPr lang="ja-JP" altLang="en-US" dirty="0" smtClean="0"/>
              <a:t>を減らすことで、携帯端末などの計算力の低い端末でも使えるモデルを作成できる！</a:t>
            </a:r>
            <a:endParaRPr lang="en-US" altLang="ja-JP" dirty="0"/>
          </a:p>
        </p:txBody>
      </p:sp>
      <p:sp>
        <p:nvSpPr>
          <p:cNvPr id="6" name="乗算記号 5"/>
          <p:cNvSpPr/>
          <p:nvPr/>
        </p:nvSpPr>
        <p:spPr>
          <a:xfrm>
            <a:off x="5213021" y="3901326"/>
            <a:ext cx="518475" cy="518475"/>
          </a:xfrm>
          <a:prstGeom prst="mathMultiply">
            <a:avLst/>
          </a:prstGeom>
          <a:solidFill>
            <a:srgbClr val="27DFD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27DFDB"/>
              </a:solidFill>
            </a:endParaRPr>
          </a:p>
        </p:txBody>
      </p:sp>
      <p:sp>
        <p:nvSpPr>
          <p:cNvPr id="7" name="乗算記号 6"/>
          <p:cNvSpPr/>
          <p:nvPr/>
        </p:nvSpPr>
        <p:spPr>
          <a:xfrm>
            <a:off x="7618820" y="3904668"/>
            <a:ext cx="518475" cy="518475"/>
          </a:xfrm>
          <a:prstGeom prst="mathMultiply">
            <a:avLst/>
          </a:prstGeom>
          <a:solidFill>
            <a:srgbClr val="27DFD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p:cNvGrpSpPr/>
          <p:nvPr/>
        </p:nvGrpSpPr>
        <p:grpSpPr>
          <a:xfrm>
            <a:off x="1102936" y="3299278"/>
            <a:ext cx="2500850" cy="1611373"/>
            <a:chOff x="6627044" y="2941163"/>
            <a:chExt cx="5486400" cy="3535052"/>
          </a:xfrm>
        </p:grpSpPr>
        <p:sp>
          <p:nvSpPr>
            <p:cNvPr id="10" name="正方形/長方形 9"/>
            <p:cNvSpPr/>
            <p:nvPr/>
          </p:nvSpPr>
          <p:spPr>
            <a:xfrm>
              <a:off x="6627044" y="2941163"/>
              <a:ext cx="5486400" cy="353505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0209" y="3195253"/>
              <a:ext cx="5199458" cy="3212326"/>
            </a:xfrm>
            <a:prstGeom prst="rect">
              <a:avLst/>
            </a:prstGeom>
          </p:spPr>
        </p:pic>
      </p:grpSp>
      <p:grpSp>
        <p:nvGrpSpPr>
          <p:cNvPr id="16" name="グループ化 15"/>
          <p:cNvGrpSpPr/>
          <p:nvPr/>
        </p:nvGrpSpPr>
        <p:grpSpPr>
          <a:xfrm>
            <a:off x="8610601" y="3299278"/>
            <a:ext cx="2500852" cy="1611374"/>
            <a:chOff x="8808561" y="2982706"/>
            <a:chExt cx="3016577" cy="1943671"/>
          </a:xfrm>
        </p:grpSpPr>
        <p:sp>
          <p:nvSpPr>
            <p:cNvPr id="13" name="正方形/長方形 12"/>
            <p:cNvSpPr/>
            <p:nvPr/>
          </p:nvSpPr>
          <p:spPr>
            <a:xfrm>
              <a:off x="8808561" y="2982706"/>
              <a:ext cx="3016577" cy="194367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2377" y="3161983"/>
              <a:ext cx="2782764" cy="1719246"/>
            </a:xfrm>
            <a:prstGeom prst="rect">
              <a:avLst/>
            </a:prstGeom>
          </p:spPr>
        </p:pic>
      </p:grpSp>
    </p:spTree>
    <p:extLst>
      <p:ext uri="{BB962C8B-B14F-4D97-AF65-F5344CB8AC3E}">
        <p14:creationId xmlns:p14="http://schemas.microsoft.com/office/powerpoint/2010/main" val="118178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6221" y="74693"/>
            <a:ext cx="10515600" cy="1325563"/>
          </a:xfrm>
        </p:spPr>
        <p:txBody>
          <a:bodyPr/>
          <a:lstStyle/>
          <a:p>
            <a:pPr algn="ctr"/>
            <a:r>
              <a:rPr kumimoji="1" lang="ja-JP" altLang="en-US" dirty="0" smtClean="0"/>
              <a:t>厳密なモデルは以下</a:t>
            </a:r>
            <a:endParaRPr kumimoji="1" lang="ja-JP" altLang="en-US"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1572" y="1191708"/>
            <a:ext cx="4255601" cy="4856165"/>
          </a:xfr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24</a:t>
            </a:fld>
            <a:endParaRPr kumimoji="1" lang="ja-JP" altLang="en-US"/>
          </a:p>
        </p:txBody>
      </p:sp>
      <p:sp>
        <p:nvSpPr>
          <p:cNvPr id="5" name="正方形/長方形 4"/>
          <p:cNvSpPr/>
          <p:nvPr/>
        </p:nvSpPr>
        <p:spPr>
          <a:xfrm>
            <a:off x="1036559" y="6079351"/>
            <a:ext cx="10325262" cy="553998"/>
          </a:xfrm>
          <a:prstGeom prst="rect">
            <a:avLst/>
          </a:prstGeom>
        </p:spPr>
        <p:txBody>
          <a:bodyPr wrap="none">
            <a:spAutoFit/>
          </a:bodyPr>
          <a:lstStyle/>
          <a:p>
            <a:pPr algn="ctr"/>
            <a:r>
              <a:rPr lang="ja-JP" altLang="en-US" sz="1200" dirty="0" smtClean="0"/>
              <a:t>出典：</a:t>
            </a:r>
            <a:r>
              <a:rPr lang="en-US" altLang="ja-JP" sz="1200" dirty="0" smtClean="0"/>
              <a:t>Andrew </a:t>
            </a:r>
            <a:r>
              <a:rPr lang="en-US" altLang="ja-JP" sz="1200" dirty="0"/>
              <a:t>G. Howard, </a:t>
            </a:r>
            <a:r>
              <a:rPr lang="en-US" altLang="ja-JP" sz="1200" dirty="0" err="1"/>
              <a:t>Menglong</a:t>
            </a:r>
            <a:r>
              <a:rPr lang="en-US" altLang="ja-JP" sz="1200" dirty="0"/>
              <a:t> Zhu, Bo Chen, Dmitry </a:t>
            </a:r>
            <a:r>
              <a:rPr lang="en-US" altLang="ja-JP" sz="1200" dirty="0" err="1"/>
              <a:t>Kalenichenko</a:t>
            </a:r>
            <a:r>
              <a:rPr lang="en-US" altLang="ja-JP" sz="1200" dirty="0"/>
              <a:t>, </a:t>
            </a:r>
            <a:r>
              <a:rPr lang="en-US" altLang="ja-JP" sz="1200" dirty="0" err="1"/>
              <a:t>Weijun</a:t>
            </a:r>
            <a:r>
              <a:rPr lang="en-US" altLang="ja-JP" sz="1200" dirty="0"/>
              <a:t> Wang, Tobias </a:t>
            </a:r>
            <a:r>
              <a:rPr lang="en-US" altLang="ja-JP" sz="1200" dirty="0" err="1"/>
              <a:t>Weyand</a:t>
            </a:r>
            <a:r>
              <a:rPr lang="en-US" altLang="ja-JP" sz="1200" dirty="0"/>
              <a:t>, Marco </a:t>
            </a:r>
            <a:r>
              <a:rPr lang="en-US" altLang="ja-JP" sz="1200" dirty="0" err="1"/>
              <a:t>Andreetto</a:t>
            </a:r>
            <a:r>
              <a:rPr lang="en-US" altLang="ja-JP" sz="1200" dirty="0"/>
              <a:t>, </a:t>
            </a:r>
            <a:r>
              <a:rPr lang="en-US" altLang="ja-JP" sz="1200" dirty="0" err="1"/>
              <a:t>Hartwig</a:t>
            </a:r>
            <a:r>
              <a:rPr lang="en-US" altLang="ja-JP" sz="1200" dirty="0"/>
              <a:t> </a:t>
            </a:r>
            <a:r>
              <a:rPr lang="en-US" altLang="ja-JP" sz="1200" dirty="0" smtClean="0"/>
              <a:t>Adam</a:t>
            </a:r>
          </a:p>
          <a:p>
            <a:pPr algn="ctr"/>
            <a:r>
              <a:rPr lang="en-US" altLang="ja-JP" dirty="0"/>
              <a:t> </a:t>
            </a:r>
            <a:r>
              <a:rPr lang="en-US" altLang="ja-JP" sz="1200" dirty="0"/>
              <a:t>“</a:t>
            </a:r>
            <a:r>
              <a:rPr lang="en-US" altLang="ja-JP" sz="1200" dirty="0" err="1"/>
              <a:t>MobileNets</a:t>
            </a:r>
            <a:r>
              <a:rPr lang="en-US" altLang="ja-JP" sz="1200" dirty="0"/>
              <a:t>: Efficient Convolutional Neural Networks for Mobile Vision Applications” in 17 Apr 2017</a:t>
            </a:r>
            <a:endParaRPr lang="ja-JP" altLang="en-US" sz="1200" dirty="0"/>
          </a:p>
        </p:txBody>
      </p:sp>
    </p:spTree>
    <p:extLst>
      <p:ext uri="{BB962C8B-B14F-4D97-AF65-F5344CB8AC3E}">
        <p14:creationId xmlns:p14="http://schemas.microsoft.com/office/powerpoint/2010/main" val="388946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1105" y="389188"/>
            <a:ext cx="10515600" cy="1325563"/>
          </a:xfrm>
        </p:spPr>
        <p:txBody>
          <a:bodyPr/>
          <a:lstStyle/>
          <a:p>
            <a:pPr algn="ctr"/>
            <a:r>
              <a:rPr kumimoji="1" lang="en-US" altLang="ja-JP" dirty="0" err="1" smtClean="0"/>
              <a:t>MobileNet</a:t>
            </a:r>
            <a:r>
              <a:rPr kumimoji="1" lang="en-US" altLang="ja-JP" dirty="0" smtClean="0"/>
              <a:t> + SSD</a:t>
            </a:r>
            <a:endParaRPr kumimoji="1" lang="ja-JP" altLang="en-US" dirty="0"/>
          </a:p>
        </p:txBody>
      </p:sp>
      <p:sp>
        <p:nvSpPr>
          <p:cNvPr id="3" name="コンテンツ プレースホルダー 2"/>
          <p:cNvSpPr>
            <a:spLocks noGrp="1"/>
          </p:cNvSpPr>
          <p:nvPr>
            <p:ph idx="1"/>
          </p:nvPr>
        </p:nvSpPr>
        <p:spPr>
          <a:xfrm>
            <a:off x="838200" y="1825625"/>
            <a:ext cx="10515600" cy="4767680"/>
          </a:xfrm>
        </p:spPr>
        <p:txBody>
          <a:bodyPr/>
          <a:lstStyle/>
          <a:p>
            <a:pPr marL="0" indent="0" algn="ctr">
              <a:buNone/>
            </a:pPr>
            <a:r>
              <a:rPr lang="en-US" altLang="ja-JP" dirty="0" smtClean="0"/>
              <a:t>SSD</a:t>
            </a:r>
            <a:r>
              <a:rPr lang="ja-JP" altLang="en-US" dirty="0" smtClean="0"/>
              <a:t>には、解像度別の解析をする前に</a:t>
            </a:r>
            <a:endParaRPr lang="en-US" altLang="ja-JP" dirty="0" smtClean="0"/>
          </a:p>
          <a:p>
            <a:pPr marL="0" indent="0" algn="ctr">
              <a:buNone/>
            </a:pPr>
            <a:r>
              <a:rPr lang="ja-JP" altLang="en-US" dirty="0" smtClean="0"/>
              <a:t>特徴を検出する部分がある</a:t>
            </a:r>
            <a:endParaRPr lang="en-US" altLang="ja-JP" dirty="0" smtClean="0"/>
          </a:p>
          <a:p>
            <a:pPr marL="0" indent="0" algn="ctr">
              <a:buNone/>
            </a:pPr>
            <a:r>
              <a:rPr lang="ja-JP" altLang="en-US" dirty="0" smtClean="0"/>
              <a:t>←従来は</a:t>
            </a:r>
            <a:r>
              <a:rPr lang="en-US" altLang="ja-JP" dirty="0" smtClean="0"/>
              <a:t>VGG16/19</a:t>
            </a:r>
            <a:r>
              <a:rPr lang="ja-JP" altLang="en-US" dirty="0" smtClean="0"/>
              <a:t>を使っていた</a:t>
            </a:r>
            <a:endParaRPr lang="en-US" altLang="ja-JP" dirty="0" smtClean="0"/>
          </a:p>
          <a:p>
            <a:pPr marL="0" indent="0" algn="ctr">
              <a:lnSpc>
                <a:spcPct val="150000"/>
              </a:lnSpc>
              <a:buNone/>
            </a:pPr>
            <a:r>
              <a:rPr lang="ja-JP" altLang="en-US" dirty="0" smtClean="0"/>
              <a:t>↓</a:t>
            </a:r>
            <a:endParaRPr lang="en-US" altLang="ja-JP" dirty="0" smtClean="0"/>
          </a:p>
          <a:p>
            <a:pPr marL="0" indent="0" algn="ctr">
              <a:buNone/>
            </a:pPr>
            <a:r>
              <a:rPr lang="ja-JP" altLang="en-US" dirty="0" smtClean="0"/>
              <a:t>この</a:t>
            </a:r>
            <a:r>
              <a:rPr lang="en-US" altLang="ja-JP" dirty="0" smtClean="0"/>
              <a:t>VGG16/19</a:t>
            </a:r>
            <a:r>
              <a:rPr lang="ja-JP" altLang="en-US" dirty="0" smtClean="0"/>
              <a:t>の部分を</a:t>
            </a:r>
            <a:endParaRPr lang="en-US" altLang="ja-JP" dirty="0" smtClean="0"/>
          </a:p>
          <a:p>
            <a:pPr marL="0" indent="0" algn="ctr">
              <a:buNone/>
            </a:pPr>
            <a:r>
              <a:rPr lang="en-US" altLang="ja-JP" dirty="0" err="1" smtClean="0"/>
              <a:t>MobileNet</a:t>
            </a:r>
            <a:r>
              <a:rPr lang="ja-JP" altLang="en-US" dirty="0" smtClean="0"/>
              <a:t>に置き換えていく</a:t>
            </a:r>
            <a:endParaRPr lang="en-US" altLang="ja-JP" dirty="0" smtClean="0"/>
          </a:p>
          <a:p>
            <a:pPr marL="0" indent="0" algn="ctr">
              <a:lnSpc>
                <a:spcPct val="150000"/>
              </a:lnSpc>
              <a:buNone/>
            </a:pPr>
            <a:r>
              <a:rPr lang="ja-JP" altLang="en-US" dirty="0" smtClean="0"/>
              <a:t>↓</a:t>
            </a:r>
            <a:endParaRPr lang="en-US" altLang="ja-JP" dirty="0" smtClean="0"/>
          </a:p>
          <a:p>
            <a:pPr marL="0" indent="0" algn="ctr">
              <a:buNone/>
            </a:pPr>
            <a:r>
              <a:rPr lang="en-US" altLang="ja-JP" dirty="0" err="1" smtClean="0">
                <a:solidFill>
                  <a:srgbClr val="27DFDB"/>
                </a:solidFill>
              </a:rPr>
              <a:t>MobileNet</a:t>
            </a:r>
            <a:r>
              <a:rPr lang="en-US" altLang="ja-JP" dirty="0" smtClean="0">
                <a:solidFill>
                  <a:srgbClr val="27DFDB"/>
                </a:solidFill>
              </a:rPr>
              <a:t>-SSD</a:t>
            </a:r>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25</a:t>
            </a:fld>
            <a:endParaRPr kumimoji="1" lang="ja-JP" altLang="en-US"/>
          </a:p>
        </p:txBody>
      </p:sp>
    </p:spTree>
    <p:extLst>
      <p:ext uri="{BB962C8B-B14F-4D97-AF65-F5344CB8AC3E}">
        <p14:creationId xmlns:p14="http://schemas.microsoft.com/office/powerpoint/2010/main" val="238913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6115" y="621976"/>
            <a:ext cx="10515600" cy="2988740"/>
          </a:xfrm>
        </p:spPr>
      </p:pic>
      <p:sp>
        <p:nvSpPr>
          <p:cNvPr id="5" name="正方形/長方形 4"/>
          <p:cNvSpPr/>
          <p:nvPr/>
        </p:nvSpPr>
        <p:spPr>
          <a:xfrm>
            <a:off x="1925053" y="704641"/>
            <a:ext cx="2630905" cy="2823410"/>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27DFDB"/>
              </a:solidFill>
            </a:endParaRPr>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540" y="3855118"/>
            <a:ext cx="4476750" cy="2628900"/>
          </a:xfrm>
          <a:prstGeom prst="rect">
            <a:avLst/>
          </a:prstGeom>
        </p:spPr>
      </p:pic>
      <p:cxnSp>
        <p:nvCxnSpPr>
          <p:cNvPr id="16" name="カギ線コネクタ 15"/>
          <p:cNvCxnSpPr>
            <a:endCxn id="14" idx="1"/>
          </p:cNvCxnSpPr>
          <p:nvPr/>
        </p:nvCxnSpPr>
        <p:spPr>
          <a:xfrm rot="16200000" flipH="1">
            <a:off x="2423506" y="3767533"/>
            <a:ext cx="1641517" cy="1162551"/>
          </a:xfrm>
          <a:prstGeom prst="bentConnector2">
            <a:avLst/>
          </a:prstGeom>
          <a:ln w="57150">
            <a:solidFill>
              <a:srgbClr val="27DFDB"/>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97E99B81-A951-4C0B-9FA8-52F38BD39E87}" type="slidenum">
              <a:rPr kumimoji="1" lang="ja-JP" altLang="en-US" smtClean="0"/>
              <a:t>26</a:t>
            </a:fld>
            <a:endParaRPr kumimoji="1" lang="ja-JP" altLang="en-US"/>
          </a:p>
        </p:txBody>
      </p:sp>
      <p:sp>
        <p:nvSpPr>
          <p:cNvPr id="3" name="テキスト ボックス 2"/>
          <p:cNvSpPr txBox="1"/>
          <p:nvPr/>
        </p:nvSpPr>
        <p:spPr>
          <a:xfrm>
            <a:off x="2068929" y="6525877"/>
            <a:ext cx="8294258" cy="276999"/>
          </a:xfrm>
          <a:prstGeom prst="rect">
            <a:avLst/>
          </a:prstGeom>
          <a:noFill/>
        </p:spPr>
        <p:txBody>
          <a:bodyPr wrap="none" rtlCol="0">
            <a:spAutoFit/>
          </a:bodyPr>
          <a:lstStyle/>
          <a:p>
            <a:r>
              <a:rPr lang="ja-JP" altLang="en-US" sz="1200" dirty="0" smtClean="0"/>
              <a:t>出典：</a:t>
            </a:r>
            <a:r>
              <a:rPr lang="en-US" altLang="ja-JP" sz="1200" dirty="0"/>
              <a:t>https://blog.heuritech.com/2016/02/29/a-brief-report-of-the-heuritech-deep-learning-meetup-5/</a:t>
            </a:r>
            <a:endParaRPr kumimoji="1" lang="ja-JP" altLang="en-US" sz="1200" dirty="0"/>
          </a:p>
        </p:txBody>
      </p:sp>
    </p:spTree>
    <p:extLst>
      <p:ext uri="{BB962C8B-B14F-4D97-AF65-F5344CB8AC3E}">
        <p14:creationId xmlns:p14="http://schemas.microsoft.com/office/powerpoint/2010/main" val="303460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950" y="446171"/>
            <a:ext cx="4476750" cy="26289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975" y="3708484"/>
            <a:ext cx="4076700" cy="2505075"/>
          </a:xfrm>
          <a:prstGeom prst="rect">
            <a:avLst/>
          </a:prstGeom>
        </p:spPr>
      </p:pic>
      <p:cxnSp>
        <p:nvCxnSpPr>
          <p:cNvPr id="7" name="直線矢印コネクタ 6"/>
          <p:cNvCxnSpPr/>
          <p:nvPr/>
        </p:nvCxnSpPr>
        <p:spPr>
          <a:xfrm>
            <a:off x="4620126" y="2438400"/>
            <a:ext cx="40106" cy="1382378"/>
          </a:xfrm>
          <a:prstGeom prst="straightConnector1">
            <a:avLst/>
          </a:prstGeom>
          <a:ln w="38100">
            <a:solidFill>
              <a:srgbClr val="27DFDB"/>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002505" y="3826043"/>
            <a:ext cx="1868906" cy="1211179"/>
          </a:xfrm>
          <a:prstGeom prst="rect">
            <a:avLst/>
          </a:prstGeom>
          <a:noFill/>
          <a:ln w="3810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flipH="1">
            <a:off x="4828675" y="2157663"/>
            <a:ext cx="192504" cy="1663115"/>
          </a:xfrm>
          <a:prstGeom prst="straightConnector1">
            <a:avLst/>
          </a:prstGeom>
          <a:ln w="38100">
            <a:solidFill>
              <a:srgbClr val="27DFD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5021179" y="2013284"/>
            <a:ext cx="585538" cy="1807494"/>
          </a:xfrm>
          <a:prstGeom prst="straightConnector1">
            <a:avLst/>
          </a:prstGeom>
          <a:ln w="38100">
            <a:solidFill>
              <a:srgbClr val="27DFDB"/>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5871411" y="3826043"/>
            <a:ext cx="1909010" cy="2326105"/>
          </a:xfrm>
          <a:prstGeom prst="rect">
            <a:avLst/>
          </a:prstGeom>
          <a:noFill/>
          <a:ln w="3810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97E99B81-A951-4C0B-9FA8-52F38BD39E87}" type="slidenum">
              <a:rPr kumimoji="1" lang="ja-JP" altLang="en-US" smtClean="0"/>
              <a:t>27</a:t>
            </a:fld>
            <a:endParaRPr kumimoji="1" lang="ja-JP" altLang="en-US"/>
          </a:p>
        </p:txBody>
      </p:sp>
      <p:sp>
        <p:nvSpPr>
          <p:cNvPr id="11" name="正方形/長方形 10"/>
          <p:cNvSpPr/>
          <p:nvPr/>
        </p:nvSpPr>
        <p:spPr>
          <a:xfrm>
            <a:off x="1301063" y="6318752"/>
            <a:ext cx="9076524" cy="415498"/>
          </a:xfrm>
          <a:prstGeom prst="rect">
            <a:avLst/>
          </a:prstGeom>
        </p:spPr>
        <p:txBody>
          <a:bodyPr wrap="none">
            <a:spAutoFit/>
          </a:bodyPr>
          <a:lstStyle/>
          <a:p>
            <a:pPr algn="ctr"/>
            <a:r>
              <a:rPr lang="ja-JP" altLang="en-US" sz="1050" dirty="0" smtClean="0"/>
              <a:t>出典：</a:t>
            </a:r>
            <a:r>
              <a:rPr lang="en-US" altLang="ja-JP" sz="1050" dirty="0" smtClean="0"/>
              <a:t>Andrew </a:t>
            </a:r>
            <a:r>
              <a:rPr lang="en-US" altLang="ja-JP" sz="1050" dirty="0"/>
              <a:t>G. Howard, </a:t>
            </a:r>
            <a:r>
              <a:rPr lang="en-US" altLang="ja-JP" sz="1050" dirty="0" err="1"/>
              <a:t>Menglong</a:t>
            </a:r>
            <a:r>
              <a:rPr lang="en-US" altLang="ja-JP" sz="1050" dirty="0"/>
              <a:t> Zhu, Bo Chen, Dmitry </a:t>
            </a:r>
            <a:r>
              <a:rPr lang="en-US" altLang="ja-JP" sz="1050" dirty="0" err="1"/>
              <a:t>Kalenichenko</a:t>
            </a:r>
            <a:r>
              <a:rPr lang="en-US" altLang="ja-JP" sz="1050" dirty="0"/>
              <a:t>, </a:t>
            </a:r>
            <a:r>
              <a:rPr lang="en-US" altLang="ja-JP" sz="1050" dirty="0" err="1"/>
              <a:t>Weijun</a:t>
            </a:r>
            <a:r>
              <a:rPr lang="en-US" altLang="ja-JP" sz="1050" dirty="0"/>
              <a:t> Wang, Tobias </a:t>
            </a:r>
            <a:r>
              <a:rPr lang="en-US" altLang="ja-JP" sz="1050" dirty="0" err="1"/>
              <a:t>Weyand</a:t>
            </a:r>
            <a:r>
              <a:rPr lang="en-US" altLang="ja-JP" sz="1050" dirty="0"/>
              <a:t>, Marco </a:t>
            </a:r>
            <a:r>
              <a:rPr lang="en-US" altLang="ja-JP" sz="1050" dirty="0" err="1"/>
              <a:t>Andreetto</a:t>
            </a:r>
            <a:r>
              <a:rPr lang="en-US" altLang="ja-JP" sz="1050" dirty="0"/>
              <a:t>, </a:t>
            </a:r>
            <a:r>
              <a:rPr lang="en-US" altLang="ja-JP" sz="1050" dirty="0" err="1"/>
              <a:t>Hartwig</a:t>
            </a:r>
            <a:r>
              <a:rPr lang="en-US" altLang="ja-JP" sz="1050" dirty="0"/>
              <a:t> </a:t>
            </a:r>
            <a:r>
              <a:rPr lang="en-US" altLang="ja-JP" sz="1050" dirty="0" smtClean="0"/>
              <a:t>Adam</a:t>
            </a:r>
          </a:p>
          <a:p>
            <a:pPr algn="ctr"/>
            <a:r>
              <a:rPr lang="en-US" altLang="ja-JP" sz="1050" dirty="0"/>
              <a:t> “</a:t>
            </a:r>
            <a:r>
              <a:rPr lang="en-US" altLang="ja-JP" sz="1050" dirty="0" err="1"/>
              <a:t>MobileNets</a:t>
            </a:r>
            <a:r>
              <a:rPr lang="en-US" altLang="ja-JP" sz="1050" dirty="0"/>
              <a:t>: Efficient Convolutional Neural Networks for Mobile Vision Applications” in 17 Apr 2017</a:t>
            </a:r>
            <a:endParaRPr lang="ja-JP" altLang="en-US" sz="1050" dirty="0"/>
          </a:p>
        </p:txBody>
      </p:sp>
    </p:spTree>
    <p:extLst>
      <p:ext uri="{BB962C8B-B14F-4D97-AF65-F5344CB8AC3E}">
        <p14:creationId xmlns:p14="http://schemas.microsoft.com/office/powerpoint/2010/main" val="1424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いざ、モデル構築</a:t>
            </a:r>
            <a:endParaRPr kumimoji="1" lang="ja-JP" altLang="en-US" dirty="0"/>
          </a:p>
        </p:txBody>
      </p:sp>
      <p:sp>
        <p:nvSpPr>
          <p:cNvPr id="7" name="コンテンツ プレースホルダー 6"/>
          <p:cNvSpPr>
            <a:spLocks noGrp="1"/>
          </p:cNvSpPr>
          <p:nvPr>
            <p:ph idx="1"/>
          </p:nvPr>
        </p:nvSpPr>
        <p:spPr/>
        <p:txBody>
          <a:bodyPr/>
          <a:lstStyle/>
          <a:p>
            <a:pPr marL="0" indent="0" algn="ctr">
              <a:buNone/>
            </a:pPr>
            <a:r>
              <a:rPr kumimoji="1" lang="ja-JP" altLang="en-US" dirty="0" smtClean="0"/>
              <a:t>公開実装があるらしい</a:t>
            </a:r>
            <a:endParaRPr kumimoji="1" lang="en-US" altLang="ja-JP" dirty="0" smtClean="0"/>
          </a:p>
          <a:p>
            <a:pPr marL="0" indent="0" algn="ctr">
              <a:buNone/>
            </a:pPr>
            <a:r>
              <a:rPr lang="ja-JP" altLang="en-US" dirty="0" smtClean="0"/>
              <a:t>（</a:t>
            </a:r>
            <a:r>
              <a:rPr lang="en-US" altLang="ja-JP" dirty="0"/>
              <a:t>https://github.com/tanakataiki/ssd_kerasV2</a:t>
            </a:r>
            <a:r>
              <a:rPr lang="ja-JP" altLang="en-US" dirty="0" smtClean="0"/>
              <a:t>）</a:t>
            </a:r>
            <a:endParaRPr lang="en-US" altLang="ja-JP" dirty="0" smtClean="0"/>
          </a:p>
          <a:p>
            <a:pPr marL="0" indent="0" algn="ctr">
              <a:lnSpc>
                <a:spcPct val="150000"/>
              </a:lnSpc>
              <a:buNone/>
            </a:pPr>
            <a:r>
              <a:rPr lang="ja-JP" altLang="en-US" dirty="0" smtClean="0"/>
              <a:t>↓</a:t>
            </a:r>
            <a:endParaRPr lang="en-US" altLang="ja-JP" dirty="0" smtClean="0"/>
          </a:p>
          <a:p>
            <a:pPr marL="0" indent="0" algn="ctr">
              <a:buNone/>
            </a:pPr>
            <a:r>
              <a:rPr kumimoji="1" lang="ja-JP" altLang="en-US" dirty="0" smtClean="0"/>
              <a:t>このモデルを移植してみよう作戦</a:t>
            </a:r>
            <a:endParaRPr kumimoji="1" lang="en-US" altLang="ja-JP" dirty="0" smtClean="0"/>
          </a:p>
          <a:p>
            <a:pPr marL="0" indent="0" algn="ctr">
              <a:lnSpc>
                <a:spcPct val="150000"/>
              </a:lnSpc>
              <a:buNone/>
            </a:pPr>
            <a:r>
              <a:rPr lang="ja-JP" altLang="en-US" dirty="0" smtClean="0"/>
              <a:t>↓</a:t>
            </a:r>
            <a:endParaRPr lang="en-US" altLang="ja-JP" dirty="0" smtClean="0"/>
          </a:p>
          <a:p>
            <a:pPr marL="0" indent="0" algn="ctr">
              <a:lnSpc>
                <a:spcPct val="150000"/>
              </a:lnSpc>
              <a:buNone/>
            </a:pPr>
            <a:r>
              <a:rPr kumimoji="1" lang="ja-JP" altLang="en-US" dirty="0" smtClean="0"/>
              <a:t>世の中そう</a:t>
            </a:r>
            <a:r>
              <a:rPr kumimoji="1" lang="ja-JP" altLang="en-US" dirty="0"/>
              <a:t>簡単</a:t>
            </a:r>
            <a:r>
              <a:rPr kumimoji="1" lang="ja-JP" altLang="en-US" dirty="0" smtClean="0"/>
              <a:t>にはいかない</a:t>
            </a:r>
            <a:endParaRPr kumimoji="1" lang="en-US" altLang="ja-JP" dirty="0" smtClean="0"/>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28</a:t>
            </a:fld>
            <a:endParaRPr kumimoji="1" lang="ja-JP" altLang="en-US"/>
          </a:p>
        </p:txBody>
      </p:sp>
    </p:spTree>
    <p:extLst>
      <p:ext uri="{BB962C8B-B14F-4D97-AF65-F5344CB8AC3E}">
        <p14:creationId xmlns:p14="http://schemas.microsoft.com/office/powerpoint/2010/main" val="189602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公開実装を見てみる</a:t>
            </a:r>
            <a:endParaRPr kumimoji="1" lang="ja-JP" altLang="en-US" dirty="0"/>
          </a:p>
        </p:txBody>
      </p:sp>
      <p:sp>
        <p:nvSpPr>
          <p:cNvPr id="3" name="コンテンツ プレースホルダー 2"/>
          <p:cNvSpPr>
            <a:spLocks noGrp="1"/>
          </p:cNvSpPr>
          <p:nvPr>
            <p:ph idx="1"/>
          </p:nvPr>
        </p:nvSpPr>
        <p:spPr/>
        <p:txBody>
          <a:bodyPr/>
          <a:lstStyle/>
          <a:p>
            <a:pPr marL="0" indent="0" algn="ctr">
              <a:buNone/>
            </a:pPr>
            <a:r>
              <a:rPr lang="en-US" altLang="ja-JP" dirty="0" smtClean="0"/>
              <a:t>SSD</a:t>
            </a:r>
            <a:r>
              <a:rPr lang="ja-JP" altLang="en-US" dirty="0" smtClean="0"/>
              <a:t>よりも複雑になるモデル構造</a:t>
            </a:r>
            <a:endParaRPr lang="en-US" altLang="ja-JP" dirty="0" smtClean="0"/>
          </a:p>
          <a:p>
            <a:pPr marL="0" indent="0" algn="ctr">
              <a:buNone/>
            </a:pPr>
            <a:r>
              <a:rPr kumimoji="1" lang="ja-JP" altLang="en-US" dirty="0" smtClean="0"/>
              <a:t>突如現れるマジックナンバー</a:t>
            </a:r>
            <a:endParaRPr kumimoji="1" lang="en-US" altLang="ja-JP" dirty="0" smtClean="0"/>
          </a:p>
          <a:p>
            <a:pPr marL="0" indent="0" algn="ctr">
              <a:buNone/>
            </a:pPr>
            <a:r>
              <a:rPr lang="ja-JP" altLang="en-US" dirty="0" smtClean="0"/>
              <a:t>再代入され、使いまわされる万能変数</a:t>
            </a:r>
            <a:endParaRPr lang="en-US" altLang="ja-JP" dirty="0" smtClean="0"/>
          </a:p>
          <a:p>
            <a:pPr marL="0" indent="0" algn="ctr">
              <a:buNone/>
            </a:pPr>
            <a:r>
              <a:rPr kumimoji="1" lang="ja-JP" altLang="en-US" dirty="0" smtClean="0"/>
              <a:t>ずれるパラメータ</a:t>
            </a:r>
            <a:endParaRPr kumimoji="1" lang="en-US" altLang="ja-JP" dirty="0" smtClean="0"/>
          </a:p>
          <a:p>
            <a:pPr marL="0" indent="0" algn="ctr">
              <a:buNone/>
            </a:pPr>
            <a:r>
              <a:rPr lang="ja-JP" altLang="en-US" dirty="0" smtClean="0"/>
              <a:t>↓</a:t>
            </a:r>
            <a:endParaRPr lang="en-US" altLang="ja-JP" dirty="0" smtClean="0"/>
          </a:p>
          <a:p>
            <a:pPr marL="0" indent="0" algn="ctr">
              <a:buNone/>
            </a:pP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848" y="4358690"/>
            <a:ext cx="1782304" cy="1953210"/>
          </a:xfrm>
          <a:prstGeom prst="rect">
            <a:avLst/>
          </a:prstGeom>
        </p:spPr>
      </p:pic>
      <p:sp>
        <p:nvSpPr>
          <p:cNvPr id="5" name="スライド番号プレースホルダー 4"/>
          <p:cNvSpPr>
            <a:spLocks noGrp="1"/>
          </p:cNvSpPr>
          <p:nvPr>
            <p:ph type="sldNum" sz="quarter" idx="12"/>
          </p:nvPr>
        </p:nvSpPr>
        <p:spPr/>
        <p:txBody>
          <a:bodyPr/>
          <a:lstStyle/>
          <a:p>
            <a:fld id="{97E99B81-A951-4C0B-9FA8-52F38BD39E87}" type="slidenum">
              <a:rPr kumimoji="1" lang="ja-JP" altLang="en-US" smtClean="0"/>
              <a:t>29</a:t>
            </a:fld>
            <a:endParaRPr kumimoji="1" lang="ja-JP" altLang="en-US"/>
          </a:p>
        </p:txBody>
      </p:sp>
    </p:spTree>
    <p:extLst>
      <p:ext uri="{BB962C8B-B14F-4D97-AF65-F5344CB8AC3E}">
        <p14:creationId xmlns:p14="http://schemas.microsoft.com/office/powerpoint/2010/main" val="8485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今回やったこと</a:t>
            </a:r>
            <a:endParaRPr kumimoji="1" lang="ja-JP" altLang="en-US" dirty="0"/>
          </a:p>
        </p:txBody>
      </p:sp>
      <p:sp>
        <p:nvSpPr>
          <p:cNvPr id="3" name="コンテンツ プレースホルダー 2"/>
          <p:cNvSpPr>
            <a:spLocks noGrp="1"/>
          </p:cNvSpPr>
          <p:nvPr>
            <p:ph idx="1"/>
          </p:nvPr>
        </p:nvSpPr>
        <p:spPr/>
        <p:txBody>
          <a:bodyPr/>
          <a:lstStyle/>
          <a:p>
            <a:pPr marL="0" indent="0" algn="ctr">
              <a:buNone/>
            </a:pPr>
            <a:r>
              <a:rPr kumimoji="1" lang="ja-JP" altLang="en-US" dirty="0" smtClean="0"/>
              <a:t>はじめての</a:t>
            </a:r>
            <a:r>
              <a:rPr kumimoji="1" lang="en-US" altLang="ja-JP" dirty="0" smtClean="0"/>
              <a:t>Linux</a:t>
            </a:r>
          </a:p>
          <a:p>
            <a:pPr marL="0" indent="0" algn="ctr">
              <a:buNone/>
            </a:pPr>
            <a:r>
              <a:rPr lang="ja-JP" altLang="en-US" dirty="0" smtClean="0"/>
              <a:t>はじめての</a:t>
            </a:r>
            <a:r>
              <a:rPr lang="en-US" altLang="ja-JP" dirty="0" err="1" smtClean="0"/>
              <a:t>Git</a:t>
            </a:r>
            <a:r>
              <a:rPr lang="ja-JP" altLang="en-US" dirty="0" smtClean="0"/>
              <a:t>コマンド</a:t>
            </a:r>
            <a:endParaRPr lang="en-US" altLang="ja-JP" dirty="0" smtClean="0"/>
          </a:p>
          <a:p>
            <a:pPr marL="0" indent="0" algn="ctr">
              <a:buNone/>
            </a:pPr>
            <a:r>
              <a:rPr kumimoji="1" lang="ja-JP" altLang="en-US" dirty="0" smtClean="0"/>
              <a:t>はじめての</a:t>
            </a:r>
            <a:r>
              <a:rPr kumimoji="1" lang="en-US" altLang="ja-JP" dirty="0" smtClean="0"/>
              <a:t>Docker</a:t>
            </a:r>
          </a:p>
          <a:p>
            <a:pPr marL="0" indent="0" algn="ctr">
              <a:buNone/>
            </a:pPr>
            <a:r>
              <a:rPr lang="ja-JP" altLang="en-US" dirty="0" smtClean="0"/>
              <a:t>はじめての</a:t>
            </a:r>
            <a:r>
              <a:rPr lang="en-US" altLang="ja-JP" dirty="0" err="1" smtClean="0"/>
              <a:t>DeepLearning</a:t>
            </a:r>
            <a:endParaRPr lang="en-US" altLang="ja-JP" dirty="0" smtClean="0"/>
          </a:p>
          <a:p>
            <a:pPr marL="0" indent="0" algn="ctr">
              <a:buNone/>
            </a:pPr>
            <a:r>
              <a:rPr kumimoji="1" lang="ja-JP" altLang="en-US" dirty="0" smtClean="0"/>
              <a:t>はじめての画像認識</a:t>
            </a:r>
            <a:endParaRPr kumimoji="1" lang="en-US" altLang="ja-JP" dirty="0" smtClean="0"/>
          </a:p>
          <a:p>
            <a:pPr marL="0" indent="0" algn="ctr">
              <a:buNone/>
            </a:pPr>
            <a:r>
              <a:rPr lang="ja-JP" altLang="en-US" dirty="0" smtClean="0"/>
              <a:t>はじめての</a:t>
            </a:r>
            <a:r>
              <a:rPr lang="en-US" altLang="ja-JP" dirty="0" err="1" smtClean="0"/>
              <a:t>Keras</a:t>
            </a:r>
            <a:endParaRPr kumimoji="1" lang="en-US" altLang="ja-JP" dirty="0" smtClean="0"/>
          </a:p>
          <a:p>
            <a:pPr marL="0" indent="0" algn="ctr">
              <a:buNone/>
            </a:pPr>
            <a:r>
              <a:rPr lang="ja-JP" altLang="en-US" dirty="0" smtClean="0"/>
              <a:t>はじめての</a:t>
            </a:r>
            <a:r>
              <a:rPr lang="en-US" altLang="ja-JP" dirty="0" smtClean="0">
                <a:solidFill>
                  <a:srgbClr val="27DFDB"/>
                </a:solidFill>
              </a:rPr>
              <a:t>SSD</a:t>
            </a:r>
          </a:p>
          <a:p>
            <a:pPr marL="0" indent="0" algn="ctr">
              <a:buNone/>
            </a:pPr>
            <a:r>
              <a:rPr kumimoji="1" lang="ja-JP" altLang="en-US" dirty="0" smtClean="0"/>
              <a:t>はじめての</a:t>
            </a:r>
            <a:r>
              <a:rPr kumimoji="1" lang="en-US" altLang="ja-JP" dirty="0" err="1" smtClean="0"/>
              <a:t>MobileNet</a:t>
            </a:r>
            <a:r>
              <a:rPr kumimoji="1" lang="en-US" altLang="ja-JP" dirty="0" smtClean="0"/>
              <a:t>-</a:t>
            </a:r>
            <a:r>
              <a:rPr kumimoji="1" lang="en-US" altLang="ja-JP" dirty="0" smtClean="0">
                <a:solidFill>
                  <a:srgbClr val="27DFDB"/>
                </a:solidFill>
              </a:rPr>
              <a:t>SSD</a:t>
            </a:r>
            <a:endParaRPr kumimoji="1" lang="ja-JP" altLang="en-US" dirty="0">
              <a:solidFill>
                <a:srgbClr val="27DFDB"/>
              </a:solidFill>
            </a:endParaRPr>
          </a:p>
        </p:txBody>
      </p:sp>
      <p:sp>
        <p:nvSpPr>
          <p:cNvPr id="4" name="テキスト ボックス 3"/>
          <p:cNvSpPr txBox="1"/>
          <p:nvPr/>
        </p:nvSpPr>
        <p:spPr>
          <a:xfrm>
            <a:off x="1913643" y="1150838"/>
            <a:ext cx="1980029" cy="4401205"/>
          </a:xfrm>
          <a:prstGeom prst="rect">
            <a:avLst/>
          </a:prstGeom>
          <a:noFill/>
        </p:spPr>
        <p:txBody>
          <a:bodyPr wrap="none" rtlCol="0">
            <a:spAutoFit/>
          </a:bodyPr>
          <a:lstStyle/>
          <a:p>
            <a:r>
              <a:rPr kumimoji="1" lang="en-US" altLang="ja-JP" sz="28000" dirty="0" smtClean="0">
                <a:latin typeface="HGｺﾞｼｯｸM" panose="020B0609000000000000" pitchFamily="49" charset="-128"/>
                <a:ea typeface="HGｺﾞｼｯｸM" panose="020B0609000000000000" pitchFamily="49" charset="-128"/>
              </a:rPr>
              <a:t>{</a:t>
            </a:r>
            <a:endParaRPr kumimoji="1" lang="ja-JP" altLang="en-US" sz="28000" dirty="0">
              <a:latin typeface="HGｺﾞｼｯｸM" panose="020B0609000000000000" pitchFamily="49" charset="-128"/>
              <a:ea typeface="HGｺﾞｼｯｸM" panose="020B0609000000000000" pitchFamily="49" charset="-128"/>
            </a:endParaRPr>
          </a:p>
        </p:txBody>
      </p:sp>
      <p:sp>
        <p:nvSpPr>
          <p:cNvPr id="5" name="テキスト ボックス 4"/>
          <p:cNvSpPr txBox="1"/>
          <p:nvPr/>
        </p:nvSpPr>
        <p:spPr>
          <a:xfrm>
            <a:off x="2521180" y="4409707"/>
            <a:ext cx="1372492" cy="2554545"/>
          </a:xfrm>
          <a:prstGeom prst="rect">
            <a:avLst/>
          </a:prstGeom>
          <a:noFill/>
        </p:spPr>
        <p:txBody>
          <a:bodyPr wrap="none" rtlCol="0">
            <a:spAutoFit/>
          </a:bodyPr>
          <a:lstStyle/>
          <a:p>
            <a:r>
              <a:rPr kumimoji="1" lang="en-US" altLang="ja-JP" sz="16000" dirty="0" smtClean="0"/>
              <a:t>-</a:t>
            </a:r>
            <a:endParaRPr kumimoji="1" lang="ja-JP" altLang="en-US" sz="16000" dirty="0"/>
          </a:p>
        </p:txBody>
      </p:sp>
      <p:sp>
        <p:nvSpPr>
          <p:cNvPr id="6" name="テキスト ボックス 5"/>
          <p:cNvSpPr txBox="1"/>
          <p:nvPr/>
        </p:nvSpPr>
        <p:spPr>
          <a:xfrm>
            <a:off x="986300" y="3318657"/>
            <a:ext cx="1717137" cy="461665"/>
          </a:xfrm>
          <a:prstGeom prst="rect">
            <a:avLst/>
          </a:prstGeom>
          <a:noFill/>
        </p:spPr>
        <p:txBody>
          <a:bodyPr wrap="none" rtlCol="0">
            <a:spAutoFit/>
          </a:bodyPr>
          <a:lstStyle/>
          <a:p>
            <a:r>
              <a:rPr kumimoji="1" lang="en-US" altLang="ja-JP" sz="2400" dirty="0" smtClean="0">
                <a:latin typeface="+mn-ea"/>
              </a:rPr>
              <a:t>9/3</a:t>
            </a:r>
            <a:r>
              <a:rPr kumimoji="1" lang="ja-JP" altLang="en-US" sz="2400" dirty="0" smtClean="0">
                <a:latin typeface="+mn-ea"/>
              </a:rPr>
              <a:t>～</a:t>
            </a:r>
            <a:r>
              <a:rPr kumimoji="1" lang="en-US" altLang="ja-JP" sz="2400" dirty="0" smtClean="0">
                <a:latin typeface="+mn-ea"/>
              </a:rPr>
              <a:t>9/7</a:t>
            </a:r>
            <a:endParaRPr kumimoji="1" lang="ja-JP" altLang="en-US" sz="2400" dirty="0">
              <a:latin typeface="+mn-ea"/>
            </a:endParaRPr>
          </a:p>
        </p:txBody>
      </p:sp>
      <p:sp>
        <p:nvSpPr>
          <p:cNvPr id="7" name="テキスト ボックス 6"/>
          <p:cNvSpPr txBox="1"/>
          <p:nvPr/>
        </p:nvSpPr>
        <p:spPr>
          <a:xfrm>
            <a:off x="199698" y="5305405"/>
            <a:ext cx="2513830" cy="523220"/>
          </a:xfrm>
          <a:prstGeom prst="rect">
            <a:avLst/>
          </a:prstGeom>
          <a:noFill/>
        </p:spPr>
        <p:txBody>
          <a:bodyPr wrap="none" rtlCol="0">
            <a:spAutoFit/>
          </a:bodyPr>
          <a:lstStyle/>
          <a:p>
            <a:r>
              <a:rPr kumimoji="1" lang="en-US" altLang="ja-JP" sz="2800" b="1" dirty="0" smtClean="0">
                <a:solidFill>
                  <a:srgbClr val="FF0000"/>
                </a:solidFill>
                <a:latin typeface="+mn-ea"/>
              </a:rPr>
              <a:t>9/10</a:t>
            </a:r>
            <a:r>
              <a:rPr kumimoji="1" lang="ja-JP" altLang="en-US" sz="2800" b="1" dirty="0" smtClean="0">
                <a:solidFill>
                  <a:srgbClr val="FF0000"/>
                </a:solidFill>
                <a:latin typeface="+mn-ea"/>
              </a:rPr>
              <a:t>～</a:t>
            </a:r>
            <a:r>
              <a:rPr kumimoji="1" lang="en-US" altLang="ja-JP" sz="2800" b="1" dirty="0" smtClean="0">
                <a:solidFill>
                  <a:srgbClr val="FF0000"/>
                </a:solidFill>
                <a:latin typeface="+mn-ea"/>
              </a:rPr>
              <a:t>9/26</a:t>
            </a:r>
            <a:endParaRPr kumimoji="1" lang="ja-JP" altLang="en-US" sz="2800" b="1" dirty="0">
              <a:solidFill>
                <a:srgbClr val="FF0000"/>
              </a:solidFill>
              <a:latin typeface="+mn-ea"/>
            </a:endParaRPr>
          </a:p>
        </p:txBody>
      </p:sp>
      <p:sp>
        <p:nvSpPr>
          <p:cNvPr id="8" name="スライド番号プレースホルダー 7"/>
          <p:cNvSpPr>
            <a:spLocks noGrp="1"/>
          </p:cNvSpPr>
          <p:nvPr>
            <p:ph type="sldNum" sz="quarter" idx="12"/>
          </p:nvPr>
        </p:nvSpPr>
        <p:spPr/>
        <p:txBody>
          <a:bodyPr/>
          <a:lstStyle/>
          <a:p>
            <a:fld id="{97E99B81-A951-4C0B-9FA8-52F38BD39E87}" type="slidenum">
              <a:rPr kumimoji="1" lang="ja-JP" altLang="en-US" smtClean="0"/>
              <a:t>3</a:t>
            </a:fld>
            <a:endParaRPr kumimoji="1" lang="ja-JP" altLang="en-US"/>
          </a:p>
        </p:txBody>
      </p:sp>
    </p:spTree>
    <p:extLst>
      <p:ext uri="{BB962C8B-B14F-4D97-AF65-F5344CB8AC3E}">
        <p14:creationId xmlns:p14="http://schemas.microsoft.com/office/powerpoint/2010/main" val="269369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74552"/>
            <a:ext cx="10515600" cy="1325563"/>
          </a:xfrm>
        </p:spPr>
        <p:txBody>
          <a:bodyPr/>
          <a:lstStyle/>
          <a:p>
            <a:pPr algn="ctr"/>
            <a:r>
              <a:rPr kumimoji="1" lang="ja-JP" altLang="en-US" dirty="0" smtClean="0"/>
              <a:t>なぜ公開実装に縛られているのか</a:t>
            </a:r>
            <a:endParaRPr kumimoji="1" lang="ja-JP" altLang="en-US" dirty="0"/>
          </a:p>
        </p:txBody>
      </p:sp>
      <p:sp>
        <p:nvSpPr>
          <p:cNvPr id="3" name="コンテンツ プレースホルダー 2"/>
          <p:cNvSpPr>
            <a:spLocks noGrp="1"/>
          </p:cNvSpPr>
          <p:nvPr>
            <p:ph idx="1"/>
          </p:nvPr>
        </p:nvSpPr>
        <p:spPr>
          <a:xfrm>
            <a:off x="838200" y="2287539"/>
            <a:ext cx="10515600" cy="4351338"/>
          </a:xfrm>
        </p:spPr>
        <p:txBody>
          <a:bodyPr/>
          <a:lstStyle/>
          <a:p>
            <a:pPr marL="0" indent="0" algn="ctr">
              <a:buNone/>
            </a:pPr>
            <a:r>
              <a:rPr lang="ja-JP" altLang="en-US" dirty="0" smtClean="0"/>
              <a:t>学習を行うとき既に他のデータで学習した</a:t>
            </a:r>
            <a:r>
              <a:rPr lang="ja-JP" altLang="en-US" dirty="0"/>
              <a:t>重</a:t>
            </a:r>
            <a:r>
              <a:rPr lang="ja-JP" altLang="en-US" dirty="0" smtClean="0"/>
              <a:t>みを</a:t>
            </a:r>
            <a:r>
              <a:rPr lang="ja-JP" altLang="en-US" dirty="0"/>
              <a:t>使</a:t>
            </a:r>
            <a:r>
              <a:rPr lang="ja-JP" altLang="en-US" dirty="0" smtClean="0"/>
              <a:t>う</a:t>
            </a:r>
            <a:endParaRPr lang="en-US" altLang="ja-JP" dirty="0" smtClean="0"/>
          </a:p>
          <a:p>
            <a:pPr marL="0" indent="0" algn="ctr">
              <a:buNone/>
            </a:pPr>
            <a:r>
              <a:rPr lang="ja-JP" altLang="en-US" dirty="0" smtClean="0">
                <a:solidFill>
                  <a:srgbClr val="27DFDB"/>
                </a:solidFill>
              </a:rPr>
              <a:t>転移学習</a:t>
            </a:r>
            <a:r>
              <a:rPr lang="ja-JP" altLang="en-US" dirty="0" smtClean="0"/>
              <a:t>を行いたい</a:t>
            </a:r>
            <a:endParaRPr lang="en-US" altLang="ja-JP" dirty="0" smtClean="0"/>
          </a:p>
          <a:p>
            <a:pPr marL="0" indent="0" algn="ctr">
              <a:lnSpc>
                <a:spcPct val="150000"/>
              </a:lnSpc>
              <a:buNone/>
            </a:pPr>
            <a:r>
              <a:rPr lang="ja-JP" altLang="en-US" dirty="0" smtClean="0"/>
              <a:t>↓</a:t>
            </a:r>
            <a:endParaRPr lang="en-US" altLang="ja-JP" dirty="0"/>
          </a:p>
          <a:p>
            <a:pPr marL="0" indent="0" algn="ctr">
              <a:buNone/>
            </a:pPr>
            <a:r>
              <a:rPr kumimoji="1" lang="ja-JP" altLang="en-US" dirty="0" smtClean="0"/>
              <a:t>公開実装で学習済みの重みを使うためには</a:t>
            </a:r>
            <a:endParaRPr kumimoji="1" lang="en-US" altLang="ja-JP" dirty="0" smtClean="0"/>
          </a:p>
          <a:p>
            <a:pPr marL="0" indent="0" algn="ctr">
              <a:buNone/>
            </a:pPr>
            <a:r>
              <a:rPr lang="ja-JP" altLang="en-US" dirty="0" smtClean="0"/>
              <a:t>公開実装と同じ構造をモデルでなくてはならない</a:t>
            </a: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30</a:t>
            </a:fld>
            <a:endParaRPr kumimoji="1" lang="ja-JP" altLang="en-US"/>
          </a:p>
        </p:txBody>
      </p:sp>
    </p:spTree>
    <p:extLst>
      <p:ext uri="{BB962C8B-B14F-4D97-AF65-F5344CB8AC3E}">
        <p14:creationId xmlns:p14="http://schemas.microsoft.com/office/powerpoint/2010/main" val="53665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74552"/>
            <a:ext cx="10515600" cy="1325563"/>
          </a:xfrm>
        </p:spPr>
        <p:txBody>
          <a:bodyPr/>
          <a:lstStyle/>
          <a:p>
            <a:pPr algn="ctr"/>
            <a:r>
              <a:rPr kumimoji="1" lang="ja-JP" altLang="en-US" dirty="0" smtClean="0"/>
              <a:t>公開実装のモデルを移植</a:t>
            </a:r>
            <a:endParaRPr kumimoji="1" lang="ja-JP" altLang="en-US" dirty="0"/>
          </a:p>
        </p:txBody>
      </p:sp>
      <p:sp>
        <p:nvSpPr>
          <p:cNvPr id="3" name="コンテンツ プレースホルダー 2"/>
          <p:cNvSpPr>
            <a:spLocks noGrp="1"/>
          </p:cNvSpPr>
          <p:nvPr>
            <p:ph idx="1"/>
          </p:nvPr>
        </p:nvSpPr>
        <p:spPr>
          <a:xfrm>
            <a:off x="838200" y="1700115"/>
            <a:ext cx="10515600" cy="4351338"/>
          </a:xfrm>
        </p:spPr>
        <p:txBody>
          <a:bodyPr/>
          <a:lstStyle/>
          <a:p>
            <a:pPr marL="0" indent="0" algn="ctr">
              <a:buNone/>
            </a:pPr>
            <a:r>
              <a:rPr lang="ja-JP" altLang="en-US" sz="3200" dirty="0" smtClean="0"/>
              <a:t>結局、移植先のデータ取り込み部分まで変更し</a:t>
            </a:r>
            <a:endParaRPr lang="en-US" altLang="ja-JP" sz="3200" dirty="0" smtClean="0"/>
          </a:p>
          <a:p>
            <a:pPr marL="0" indent="0" algn="ctr">
              <a:buNone/>
            </a:pPr>
            <a:r>
              <a:rPr kumimoji="1" lang="ja-JP" altLang="en-US" sz="3200" dirty="0"/>
              <a:t>何</a:t>
            </a:r>
            <a:r>
              <a:rPr kumimoji="1" lang="ja-JP" altLang="en-US" sz="3200" dirty="0" smtClean="0"/>
              <a:t>とか移植することに成功</a:t>
            </a:r>
            <a:endParaRPr kumimoji="1" lang="en-US" altLang="ja-JP" sz="3200" dirty="0" smtClean="0"/>
          </a:p>
          <a:p>
            <a:pPr marL="0" indent="0" algn="ctr">
              <a:buNone/>
            </a:pP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984" y="3025678"/>
            <a:ext cx="5464562" cy="3752233"/>
          </a:xfrm>
          <a:prstGeom prst="rect">
            <a:avLst/>
          </a:prstGeom>
        </p:spPr>
      </p:pic>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31</a:t>
            </a:fld>
            <a:endParaRPr kumimoji="1" lang="ja-JP" altLang="en-US"/>
          </a:p>
        </p:txBody>
      </p:sp>
    </p:spTree>
    <p:extLst>
      <p:ext uri="{BB962C8B-B14F-4D97-AF65-F5344CB8AC3E}">
        <p14:creationId xmlns:p14="http://schemas.microsoft.com/office/powerpoint/2010/main" val="31571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以下の条件で学習</a:t>
            </a:r>
            <a:endParaRPr kumimoji="1" lang="ja-JP" altLang="en-US" dirty="0"/>
          </a:p>
        </p:txBody>
      </p:sp>
      <p:sp>
        <p:nvSpPr>
          <p:cNvPr id="3" name="コンテンツ プレースホルダー 2"/>
          <p:cNvSpPr>
            <a:spLocks noGrp="1"/>
          </p:cNvSpPr>
          <p:nvPr>
            <p:ph idx="1"/>
          </p:nvPr>
        </p:nvSpPr>
        <p:spPr>
          <a:xfrm>
            <a:off x="838200" y="1825624"/>
            <a:ext cx="10515600" cy="4377213"/>
          </a:xfrm>
        </p:spPr>
        <p:txBody>
          <a:bodyPr>
            <a:normAutofit/>
          </a:bodyPr>
          <a:lstStyle/>
          <a:p>
            <a:r>
              <a:rPr kumimoji="1" lang="en-US" altLang="ja-JP" dirty="0" smtClean="0"/>
              <a:t>epoch</a:t>
            </a:r>
            <a:r>
              <a:rPr kumimoji="1" lang="ja-JP" altLang="en-US" dirty="0" smtClean="0"/>
              <a:t>数：</a:t>
            </a:r>
            <a:r>
              <a:rPr kumimoji="1" lang="en-US" altLang="ja-JP" dirty="0" smtClean="0"/>
              <a:t>120</a:t>
            </a:r>
            <a:r>
              <a:rPr lang="ja-JP" altLang="en-US" dirty="0" err="1"/>
              <a:t>、</a:t>
            </a:r>
            <a:r>
              <a:rPr lang="ja-JP" altLang="en-US" dirty="0"/>
              <a:t>バッチサイズ：</a:t>
            </a:r>
            <a:r>
              <a:rPr lang="en-US" altLang="ja-JP" dirty="0" smtClean="0"/>
              <a:t>8</a:t>
            </a:r>
            <a:endParaRPr kumimoji="1" lang="en-US" altLang="ja-JP" dirty="0" smtClean="0"/>
          </a:p>
          <a:p>
            <a:r>
              <a:rPr kumimoji="1" lang="en-US" altLang="ja-JP" dirty="0" smtClean="0"/>
              <a:t>Optimizer</a:t>
            </a:r>
            <a:r>
              <a:rPr kumimoji="1" lang="ja-JP" altLang="en-US" dirty="0" smtClean="0"/>
              <a:t>：</a:t>
            </a:r>
            <a:r>
              <a:rPr kumimoji="1" lang="en-US" altLang="ja-JP" dirty="0" smtClean="0"/>
              <a:t>Adam</a:t>
            </a:r>
            <a:r>
              <a:rPr kumimoji="1" lang="ja-JP" altLang="en-US" dirty="0" smtClean="0"/>
              <a:t>（</a:t>
            </a:r>
            <a:r>
              <a:rPr kumimoji="1" lang="en-US" altLang="ja-JP" dirty="0" smtClean="0"/>
              <a:t>β</a:t>
            </a:r>
            <a:r>
              <a:rPr kumimoji="1" lang="en-US" altLang="ja-JP" baseline="-25000" dirty="0" smtClean="0"/>
              <a:t>1</a:t>
            </a:r>
            <a:r>
              <a:rPr kumimoji="1" lang="en-US" altLang="ja-JP" dirty="0" smtClean="0"/>
              <a:t>=0.9</a:t>
            </a:r>
            <a:r>
              <a:rPr kumimoji="1" lang="ja-JP" altLang="en-US" dirty="0" err="1" smtClean="0"/>
              <a:t>、</a:t>
            </a:r>
            <a:r>
              <a:rPr lang="en-US" altLang="ja-JP" dirty="0"/>
              <a:t> </a:t>
            </a:r>
            <a:r>
              <a:rPr lang="en-US" altLang="ja-JP" dirty="0" smtClean="0"/>
              <a:t>β</a:t>
            </a:r>
            <a:r>
              <a:rPr lang="en-US" altLang="ja-JP" baseline="-25000" dirty="0" smtClean="0"/>
              <a:t>2</a:t>
            </a:r>
            <a:r>
              <a:rPr lang="en-US" altLang="ja-JP" dirty="0" smtClean="0"/>
              <a:t>=0.999</a:t>
            </a:r>
            <a:r>
              <a:rPr lang="ja-JP" altLang="en-US" dirty="0" err="1" smtClean="0"/>
              <a:t>、</a:t>
            </a:r>
            <a:r>
              <a:rPr lang="en-US" altLang="ja-JP" dirty="0" smtClean="0"/>
              <a:t>ε=10</a:t>
            </a:r>
            <a:r>
              <a:rPr lang="en-US" altLang="ja-JP" baseline="30000" dirty="0" smtClean="0"/>
              <a:t>-8</a:t>
            </a:r>
            <a:r>
              <a:rPr lang="en-US" altLang="ja-JP" dirty="0" smtClean="0"/>
              <a:t> </a:t>
            </a:r>
            <a:r>
              <a:rPr kumimoji="1" lang="ja-JP" altLang="en-US" dirty="0" smtClean="0"/>
              <a:t>）</a:t>
            </a:r>
            <a:endParaRPr kumimoji="1" lang="en-US" altLang="ja-JP" dirty="0" smtClean="0"/>
          </a:p>
          <a:p>
            <a:r>
              <a:rPr lang="ja-JP" altLang="en-US" dirty="0" smtClean="0"/>
              <a:t>データセット：</a:t>
            </a:r>
            <a:r>
              <a:rPr lang="en-US" altLang="ja-JP" dirty="0"/>
              <a:t>PASCAL VOC07+12</a:t>
            </a:r>
          </a:p>
          <a:p>
            <a:r>
              <a:rPr lang="ja-JP" altLang="en-US" dirty="0" smtClean="0"/>
              <a:t>重み初期値：</a:t>
            </a:r>
            <a:r>
              <a:rPr lang="en-US" altLang="ja-JP" dirty="0" smtClean="0"/>
              <a:t> </a:t>
            </a:r>
            <a:r>
              <a:rPr lang="en-US" altLang="ja-JP" dirty="0"/>
              <a:t>PASCAL </a:t>
            </a:r>
            <a:r>
              <a:rPr lang="en-US" altLang="ja-JP" dirty="0" smtClean="0"/>
              <a:t>VOC07</a:t>
            </a:r>
            <a:r>
              <a:rPr lang="ja-JP" altLang="en-US" dirty="0" smtClean="0"/>
              <a:t>で学習した重み</a:t>
            </a:r>
            <a:r>
              <a:rPr lang="en-US" altLang="ja-JP" baseline="30000" dirty="0" smtClean="0"/>
              <a:t>[4]</a:t>
            </a:r>
          </a:p>
          <a:p>
            <a:r>
              <a:rPr kumimoji="1" lang="ja-JP" altLang="en-US" dirty="0" smtClean="0"/>
              <a:t>学習時間：</a:t>
            </a:r>
            <a:r>
              <a:rPr kumimoji="1" lang="en-US" altLang="ja-JP" dirty="0" smtClean="0"/>
              <a:t>34h </a:t>
            </a:r>
            <a:r>
              <a:rPr lang="en-US" altLang="ja-JP" dirty="0" smtClean="0"/>
              <a:t>22</a:t>
            </a:r>
            <a:r>
              <a:rPr kumimoji="1" lang="en-US" altLang="ja-JP" dirty="0" smtClean="0"/>
              <a:t>m 24s</a:t>
            </a:r>
          </a:p>
          <a:p>
            <a:r>
              <a:rPr lang="en-US" altLang="ja-JP" dirty="0"/>
              <a:t>GPU</a:t>
            </a:r>
            <a:r>
              <a:rPr lang="ja-JP" altLang="en-US" dirty="0"/>
              <a:t>：</a:t>
            </a:r>
            <a:r>
              <a:rPr lang="en-US" altLang="ja-JP" dirty="0"/>
              <a:t>GeForce GTX 1080 </a:t>
            </a:r>
            <a:r>
              <a:rPr lang="en-US" altLang="ja-JP" dirty="0" err="1"/>
              <a:t>Ti</a:t>
            </a:r>
            <a:r>
              <a:rPr lang="en-US" altLang="ja-JP" dirty="0"/>
              <a:t> 1</a:t>
            </a:r>
            <a:r>
              <a:rPr lang="ja-JP" altLang="en-US" dirty="0" smtClean="0"/>
              <a:t>台</a:t>
            </a:r>
            <a:endParaRPr lang="en-US" altLang="ja-JP" dirty="0" smtClean="0"/>
          </a:p>
          <a:p>
            <a:r>
              <a:rPr lang="ja-JP" altLang="en-US" dirty="0"/>
              <a:t>学習率</a:t>
            </a:r>
            <a:r>
              <a:rPr lang="ja-JP" altLang="en-US" dirty="0">
                <a:sym typeface="Wingdings" panose="05000000000000000000" pitchFamily="2" charset="2"/>
              </a:rPr>
              <a:t>：</a:t>
            </a:r>
            <a:r>
              <a:rPr lang="en-US" altLang="ja-JP" dirty="0">
                <a:sym typeface="Wingdings" panose="05000000000000000000" pitchFamily="2" charset="2"/>
              </a:rPr>
              <a:t>0.01</a:t>
            </a:r>
            <a:r>
              <a:rPr lang="en-US" altLang="ja-JP" sz="1800" dirty="0">
                <a:sym typeface="Wingdings" panose="05000000000000000000" pitchFamily="2" charset="2"/>
              </a:rPr>
              <a:t>(epoch</a:t>
            </a:r>
            <a:r>
              <a:rPr lang="ja-JP" altLang="en-US" sz="1800" dirty="0">
                <a:sym typeface="Wingdings" panose="05000000000000000000" pitchFamily="2" charset="2"/>
              </a:rPr>
              <a:t>数</a:t>
            </a:r>
            <a:r>
              <a:rPr lang="en-US" altLang="ja-JP" sz="1800" dirty="0">
                <a:sym typeface="Wingdings" panose="05000000000000000000" pitchFamily="2" charset="2"/>
              </a:rPr>
              <a:t>&lt;80)</a:t>
            </a:r>
            <a:r>
              <a:rPr lang="ja-JP" altLang="en-US" dirty="0" err="1">
                <a:sym typeface="Wingdings" panose="05000000000000000000" pitchFamily="2" charset="2"/>
              </a:rPr>
              <a:t>、</a:t>
            </a:r>
            <a:r>
              <a:rPr lang="en-US" altLang="ja-JP" dirty="0">
                <a:sym typeface="Wingdings" panose="05000000000000000000" pitchFamily="2" charset="2"/>
              </a:rPr>
              <a:t>0.001</a:t>
            </a:r>
            <a:r>
              <a:rPr lang="en-US" altLang="ja-JP" sz="1800" dirty="0">
                <a:sym typeface="Wingdings" panose="05000000000000000000" pitchFamily="2" charset="2"/>
              </a:rPr>
              <a:t>(80&lt;epoch</a:t>
            </a:r>
            <a:r>
              <a:rPr lang="ja-JP" altLang="en-US" sz="1800" dirty="0">
                <a:sym typeface="Wingdings" panose="05000000000000000000" pitchFamily="2" charset="2"/>
              </a:rPr>
              <a:t>数</a:t>
            </a:r>
            <a:r>
              <a:rPr lang="en-US" altLang="ja-JP" sz="1800" dirty="0">
                <a:sym typeface="Wingdings" panose="05000000000000000000" pitchFamily="2" charset="2"/>
              </a:rPr>
              <a:t>&lt;100)</a:t>
            </a:r>
            <a:r>
              <a:rPr lang="ja-JP" altLang="en-US" dirty="0" err="1">
                <a:sym typeface="Wingdings" panose="05000000000000000000" pitchFamily="2" charset="2"/>
              </a:rPr>
              <a:t>、</a:t>
            </a:r>
            <a:r>
              <a:rPr lang="ja-JP" altLang="en-US" dirty="0">
                <a:sym typeface="Wingdings" panose="05000000000000000000" pitchFamily="2" charset="2"/>
              </a:rPr>
              <a:t>    </a:t>
            </a:r>
            <a:endParaRPr lang="en-US" altLang="ja-JP" dirty="0">
              <a:sym typeface="Wingdings" panose="05000000000000000000" pitchFamily="2" charset="2"/>
            </a:endParaRPr>
          </a:p>
          <a:p>
            <a:pPr marL="0" indent="0">
              <a:buNone/>
            </a:pPr>
            <a:r>
              <a:rPr lang="en-US" altLang="ja-JP" dirty="0">
                <a:sym typeface="Wingdings" panose="05000000000000000000" pitchFamily="2" charset="2"/>
              </a:rPr>
              <a:t>               0.0001</a:t>
            </a:r>
            <a:r>
              <a:rPr lang="en-US" altLang="ja-JP" sz="1800" dirty="0">
                <a:sym typeface="Wingdings" panose="05000000000000000000" pitchFamily="2" charset="2"/>
              </a:rPr>
              <a:t>(100&lt;epoch</a:t>
            </a:r>
            <a:r>
              <a:rPr lang="ja-JP" altLang="en-US" sz="1800" dirty="0">
                <a:sym typeface="Wingdings" panose="05000000000000000000" pitchFamily="2" charset="2"/>
              </a:rPr>
              <a:t>数</a:t>
            </a:r>
            <a:r>
              <a:rPr lang="en-US" altLang="ja-JP" sz="1800" dirty="0">
                <a:sym typeface="Wingdings" panose="05000000000000000000" pitchFamily="2" charset="2"/>
              </a:rPr>
              <a:t>)</a:t>
            </a:r>
            <a:endParaRPr lang="ja-JP" altLang="en-US" sz="1800" dirty="0"/>
          </a:p>
          <a:p>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32</a:t>
            </a:fld>
            <a:endParaRPr lang="ja-JP" altLang="en-US" dirty="0"/>
          </a:p>
        </p:txBody>
      </p:sp>
      <p:sp>
        <p:nvSpPr>
          <p:cNvPr id="5" name="テキスト ボックス 4"/>
          <p:cNvSpPr txBox="1"/>
          <p:nvPr/>
        </p:nvSpPr>
        <p:spPr>
          <a:xfrm>
            <a:off x="838200" y="5987018"/>
            <a:ext cx="9970999" cy="369332"/>
          </a:xfrm>
          <a:prstGeom prst="rect">
            <a:avLst/>
          </a:prstGeom>
          <a:noFill/>
        </p:spPr>
        <p:txBody>
          <a:bodyPr wrap="none" rtlCol="0">
            <a:spAutoFit/>
          </a:bodyPr>
          <a:lstStyle/>
          <a:p>
            <a:r>
              <a:rPr kumimoji="1" lang="en-US" altLang="ja-JP" dirty="0" smtClean="0"/>
              <a:t>[4] </a:t>
            </a:r>
            <a:r>
              <a:rPr lang="en-US" altLang="ja-JP" dirty="0"/>
              <a:t>https://github.com/tanakataiki/ssd_kerasV2#my-weights-are-available-from-here</a:t>
            </a:r>
            <a:endParaRPr kumimoji="1" lang="ja-JP" altLang="en-US" dirty="0"/>
          </a:p>
        </p:txBody>
      </p:sp>
    </p:spTree>
    <p:extLst>
      <p:ext uri="{BB962C8B-B14F-4D97-AF65-F5344CB8AC3E}">
        <p14:creationId xmlns:p14="http://schemas.microsoft.com/office/powerpoint/2010/main" val="27161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学習結果</a:t>
            </a:r>
            <a:endParaRPr kumimoji="1" lang="ja-JP" altLang="en-US" dirty="0"/>
          </a:p>
        </p:txBody>
      </p:sp>
      <p:pic>
        <p:nvPicPr>
          <p:cNvPr id="4" name="コンテンツ プレースホルダー 3"/>
          <p:cNvPicPr>
            <a:picLocks noGrp="1" noChangeAspect="1"/>
          </p:cNvPicPr>
          <p:nvPr>
            <p:ph idx="1"/>
          </p:nvPr>
        </p:nvPicPr>
        <p:blipFill rotWithShape="1">
          <a:blip r:embed="rId2">
            <a:extLst>
              <a:ext uri="{28A0092B-C50C-407E-A947-70E740481C1C}">
                <a14:useLocalDpi xmlns:a14="http://schemas.microsoft.com/office/drawing/2010/main" val="0"/>
              </a:ext>
            </a:extLst>
          </a:blip>
          <a:srcRect b="50533"/>
          <a:stretch/>
        </p:blipFill>
        <p:spPr>
          <a:xfrm>
            <a:off x="838201" y="1797344"/>
            <a:ext cx="4851070" cy="4405493"/>
          </a:xfr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9832" y="1690688"/>
            <a:ext cx="3303968" cy="2642405"/>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7125" y="3648174"/>
            <a:ext cx="4005320" cy="2681925"/>
          </a:xfrm>
          <a:prstGeom prst="rect">
            <a:avLst/>
          </a:prstGeo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33</a:t>
            </a:fld>
            <a:endParaRPr kumimoji="1" lang="ja-JP" altLang="en-US"/>
          </a:p>
        </p:txBody>
      </p:sp>
      <p:sp>
        <p:nvSpPr>
          <p:cNvPr id="7" name="正方形/長方形 6"/>
          <p:cNvSpPr/>
          <p:nvPr/>
        </p:nvSpPr>
        <p:spPr>
          <a:xfrm>
            <a:off x="9390584" y="2323126"/>
            <a:ext cx="1020742" cy="1551041"/>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804610" y="4989135"/>
            <a:ext cx="1072064" cy="914359"/>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876674" y="4892842"/>
            <a:ext cx="890337" cy="914400"/>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591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これで終わりでいいのか！？</a:t>
            </a:r>
            <a:endParaRPr kumimoji="1" lang="ja-JP" altLang="en-US" dirty="0"/>
          </a:p>
        </p:txBody>
      </p:sp>
      <p:sp>
        <p:nvSpPr>
          <p:cNvPr id="3" name="コンテンツ プレースホルダー 2"/>
          <p:cNvSpPr>
            <a:spLocks noGrp="1"/>
          </p:cNvSpPr>
          <p:nvPr>
            <p:ph idx="1"/>
          </p:nvPr>
        </p:nvSpPr>
        <p:spPr/>
        <p:txBody>
          <a:bodyPr/>
          <a:lstStyle/>
          <a:p>
            <a:pPr marL="0" indent="0" algn="ctr">
              <a:buNone/>
            </a:pPr>
            <a:endParaRPr kumimoji="1" lang="en-US" altLang="ja-JP" dirty="0" smtClean="0"/>
          </a:p>
          <a:p>
            <a:pPr marL="0" indent="0" algn="ctr">
              <a:buNone/>
            </a:pPr>
            <a:endParaRPr lang="en-US" altLang="ja-JP" dirty="0"/>
          </a:p>
          <a:p>
            <a:pPr marL="0" indent="0" algn="ctr">
              <a:buNone/>
            </a:pPr>
            <a:r>
              <a:rPr kumimoji="1" lang="ja-JP" altLang="en-US" sz="3200" dirty="0" smtClean="0"/>
              <a:t>どうせなら移植先と互換性のあるモデルを作りたい</a:t>
            </a:r>
            <a:endParaRPr kumimoji="1" lang="en-US" altLang="ja-JP" sz="3200" dirty="0" smtClean="0"/>
          </a:p>
          <a:p>
            <a:pPr marL="0" indent="0" algn="ctr">
              <a:lnSpc>
                <a:spcPct val="150000"/>
              </a:lnSpc>
              <a:buNone/>
            </a:pPr>
            <a:r>
              <a:rPr lang="ja-JP" altLang="en-US" sz="3200" dirty="0" smtClean="0"/>
              <a:t>↓</a:t>
            </a:r>
            <a:endParaRPr lang="en-US" altLang="ja-JP" sz="3200" dirty="0" smtClean="0"/>
          </a:p>
          <a:p>
            <a:pPr marL="0" indent="0" algn="ctr">
              <a:buNone/>
            </a:pPr>
            <a:r>
              <a:rPr kumimoji="1" lang="ja-JP" altLang="en-US" sz="3200" dirty="0" smtClean="0"/>
              <a:t>新しく自分でモデルを作ろう！</a:t>
            </a:r>
            <a:endParaRPr kumimoji="1" lang="ja-JP" altLang="en-US" sz="3200" dirty="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34</a:t>
            </a:fld>
            <a:endParaRPr kumimoji="1" lang="ja-JP" altLang="en-US"/>
          </a:p>
        </p:txBody>
      </p:sp>
    </p:spTree>
    <p:extLst>
      <p:ext uri="{BB962C8B-B14F-4D97-AF65-F5344CB8AC3E}">
        <p14:creationId xmlns:p14="http://schemas.microsoft.com/office/powerpoint/2010/main" val="422166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モデル、構築！</a:t>
            </a:r>
            <a:endParaRPr kumimoji="1" lang="ja-JP" altLang="en-US"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4366" y="1510737"/>
            <a:ext cx="1481240" cy="5167312"/>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706" y="1539859"/>
            <a:ext cx="581183" cy="5138190"/>
          </a:xfrm>
          <a:prstGeom prst="rect">
            <a:avLst/>
          </a:prstGeo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35</a:t>
            </a:fld>
            <a:endParaRPr kumimoji="1" lang="ja-JP" altLang="en-US"/>
          </a:p>
        </p:txBody>
      </p:sp>
      <p:sp>
        <p:nvSpPr>
          <p:cNvPr id="4" name="テキスト ボックス 3"/>
          <p:cNvSpPr txBox="1"/>
          <p:nvPr/>
        </p:nvSpPr>
        <p:spPr>
          <a:xfrm>
            <a:off x="2638925" y="2927685"/>
            <a:ext cx="6914149" cy="1446550"/>
          </a:xfrm>
          <a:prstGeom prst="rect">
            <a:avLst/>
          </a:prstGeom>
          <a:noFill/>
        </p:spPr>
        <p:txBody>
          <a:bodyPr wrap="square" rtlCol="0">
            <a:spAutoFit/>
          </a:bodyPr>
          <a:lstStyle/>
          <a:p>
            <a:r>
              <a:rPr kumimoji="1" lang="ja-JP" altLang="en-US" sz="8800" dirty="0" smtClean="0">
                <a:solidFill>
                  <a:srgbClr val="27DFDB"/>
                </a:solidFill>
              </a:rPr>
              <a:t>とても長い！</a:t>
            </a:r>
            <a:endParaRPr kumimoji="1" lang="ja-JP" altLang="en-US" sz="8800" dirty="0">
              <a:solidFill>
                <a:srgbClr val="27DFDB"/>
              </a:solidFill>
            </a:endParaRPr>
          </a:p>
        </p:txBody>
      </p:sp>
    </p:spTree>
    <p:extLst>
      <p:ext uri="{BB962C8B-B14F-4D97-AF65-F5344CB8AC3E}">
        <p14:creationId xmlns:p14="http://schemas.microsoft.com/office/powerpoint/2010/main" val="382696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以下の条件で学習</a:t>
            </a:r>
            <a:endParaRPr kumimoji="1" lang="ja-JP" altLang="en-US" dirty="0"/>
          </a:p>
        </p:txBody>
      </p:sp>
      <p:sp>
        <p:nvSpPr>
          <p:cNvPr id="3" name="コンテンツ プレースホルダー 2"/>
          <p:cNvSpPr>
            <a:spLocks noGrp="1"/>
          </p:cNvSpPr>
          <p:nvPr>
            <p:ph idx="1"/>
          </p:nvPr>
        </p:nvSpPr>
        <p:spPr>
          <a:xfrm>
            <a:off x="838200" y="1825624"/>
            <a:ext cx="10515600" cy="4960187"/>
          </a:xfrm>
        </p:spPr>
        <p:txBody>
          <a:bodyPr>
            <a:normAutofit/>
          </a:bodyPr>
          <a:lstStyle/>
          <a:p>
            <a:r>
              <a:rPr kumimoji="1" lang="en-US" altLang="ja-JP" dirty="0" smtClean="0"/>
              <a:t>epoch</a:t>
            </a:r>
            <a:r>
              <a:rPr kumimoji="1" lang="ja-JP" altLang="en-US" dirty="0" smtClean="0"/>
              <a:t>数：</a:t>
            </a:r>
            <a:r>
              <a:rPr kumimoji="1" lang="en-US" altLang="ja-JP" dirty="0" smtClean="0"/>
              <a:t>120</a:t>
            </a:r>
            <a:r>
              <a:rPr kumimoji="1" lang="ja-JP" altLang="en-US" dirty="0" err="1" smtClean="0"/>
              <a:t>、</a:t>
            </a:r>
            <a:r>
              <a:rPr kumimoji="1" lang="ja-JP" altLang="en-US" dirty="0" smtClean="0"/>
              <a:t>バッチサイズ：</a:t>
            </a:r>
            <a:r>
              <a:rPr kumimoji="1" lang="en-US" altLang="ja-JP" dirty="0" smtClean="0"/>
              <a:t>8</a:t>
            </a:r>
          </a:p>
          <a:p>
            <a:r>
              <a:rPr kumimoji="1" lang="en-US" altLang="ja-JP" dirty="0" smtClean="0"/>
              <a:t>Optimizer</a:t>
            </a:r>
            <a:r>
              <a:rPr kumimoji="1" lang="ja-JP" altLang="en-US" dirty="0" smtClean="0"/>
              <a:t>：</a:t>
            </a:r>
            <a:r>
              <a:rPr kumimoji="1" lang="en-US" altLang="ja-JP" dirty="0" smtClean="0"/>
              <a:t>Adam</a:t>
            </a:r>
            <a:r>
              <a:rPr kumimoji="1" lang="ja-JP" altLang="en-US" dirty="0" smtClean="0"/>
              <a:t>（</a:t>
            </a:r>
            <a:r>
              <a:rPr kumimoji="1" lang="en-US" altLang="ja-JP" dirty="0" smtClean="0"/>
              <a:t>β</a:t>
            </a:r>
            <a:r>
              <a:rPr kumimoji="1" lang="en-US" altLang="ja-JP" baseline="-25000" dirty="0" smtClean="0"/>
              <a:t>1</a:t>
            </a:r>
            <a:r>
              <a:rPr kumimoji="1" lang="en-US" altLang="ja-JP" dirty="0" smtClean="0"/>
              <a:t>=0.9</a:t>
            </a:r>
            <a:r>
              <a:rPr kumimoji="1" lang="ja-JP" altLang="en-US" dirty="0" err="1" smtClean="0"/>
              <a:t>、</a:t>
            </a:r>
            <a:r>
              <a:rPr lang="en-US" altLang="ja-JP" dirty="0"/>
              <a:t> </a:t>
            </a:r>
            <a:r>
              <a:rPr lang="en-US" altLang="ja-JP" dirty="0" smtClean="0"/>
              <a:t>β</a:t>
            </a:r>
            <a:r>
              <a:rPr lang="en-US" altLang="ja-JP" baseline="-25000" dirty="0" smtClean="0"/>
              <a:t>2</a:t>
            </a:r>
            <a:r>
              <a:rPr lang="en-US" altLang="ja-JP" dirty="0" smtClean="0"/>
              <a:t>=0.999</a:t>
            </a:r>
            <a:r>
              <a:rPr lang="ja-JP" altLang="en-US" dirty="0" err="1" smtClean="0"/>
              <a:t>、</a:t>
            </a:r>
            <a:r>
              <a:rPr lang="en-US" altLang="ja-JP" dirty="0" smtClean="0"/>
              <a:t>ε=10</a:t>
            </a:r>
            <a:r>
              <a:rPr lang="en-US" altLang="ja-JP" baseline="30000" dirty="0" smtClean="0"/>
              <a:t>-8</a:t>
            </a:r>
            <a:r>
              <a:rPr lang="en-US" altLang="ja-JP" dirty="0" smtClean="0"/>
              <a:t> </a:t>
            </a:r>
            <a:r>
              <a:rPr kumimoji="1" lang="ja-JP" altLang="en-US" dirty="0" smtClean="0"/>
              <a:t>）</a:t>
            </a:r>
            <a:endParaRPr kumimoji="1" lang="en-US" altLang="ja-JP" dirty="0" smtClean="0"/>
          </a:p>
          <a:p>
            <a:r>
              <a:rPr lang="ja-JP" altLang="en-US" dirty="0" smtClean="0"/>
              <a:t>データセット：</a:t>
            </a:r>
            <a:r>
              <a:rPr lang="en-US" altLang="ja-JP" dirty="0"/>
              <a:t>WIDER FACE</a:t>
            </a:r>
          </a:p>
          <a:p>
            <a:r>
              <a:rPr lang="ja-JP" altLang="en-US" dirty="0" smtClean="0"/>
              <a:t>重み初期値：</a:t>
            </a:r>
            <a:r>
              <a:rPr lang="en-US" altLang="ja-JP" dirty="0" smtClean="0"/>
              <a:t>PASCAL </a:t>
            </a:r>
            <a:r>
              <a:rPr lang="en-US" altLang="ja-JP" dirty="0"/>
              <a:t>VOC07</a:t>
            </a:r>
            <a:r>
              <a:rPr lang="ja-JP" altLang="en-US" dirty="0"/>
              <a:t>で学習した</a:t>
            </a:r>
            <a:r>
              <a:rPr lang="ja-JP" altLang="en-US" dirty="0" smtClean="0"/>
              <a:t>重みの</a:t>
            </a:r>
            <a:r>
              <a:rPr lang="en-US" altLang="ja-JP" dirty="0" err="1" smtClean="0"/>
              <a:t>MobileNet</a:t>
            </a:r>
            <a:r>
              <a:rPr lang="ja-JP" altLang="en-US" dirty="0"/>
              <a:t>部分</a:t>
            </a:r>
            <a:r>
              <a:rPr lang="ja-JP" altLang="en-US" dirty="0" smtClean="0"/>
              <a:t>のみを取り込み、そのほかはランダム</a:t>
            </a:r>
            <a:r>
              <a:rPr lang="en-US" altLang="ja-JP" baseline="30000" dirty="0" smtClean="0"/>
              <a:t>[4]</a:t>
            </a:r>
          </a:p>
          <a:p>
            <a:r>
              <a:rPr kumimoji="1" lang="ja-JP" altLang="en-US" dirty="0" smtClean="0"/>
              <a:t>学習時間：</a:t>
            </a:r>
            <a:r>
              <a:rPr kumimoji="1" lang="en-US" altLang="ja-JP" dirty="0" smtClean="0"/>
              <a:t>12h </a:t>
            </a:r>
            <a:r>
              <a:rPr lang="en-US" altLang="ja-JP" dirty="0" smtClean="0"/>
              <a:t>49</a:t>
            </a:r>
            <a:r>
              <a:rPr kumimoji="1" lang="en-US" altLang="ja-JP" dirty="0" smtClean="0"/>
              <a:t>m 06s</a:t>
            </a:r>
          </a:p>
          <a:p>
            <a:r>
              <a:rPr lang="en-US" altLang="ja-JP" dirty="0"/>
              <a:t>GPU</a:t>
            </a:r>
            <a:r>
              <a:rPr lang="ja-JP" altLang="en-US" dirty="0"/>
              <a:t>：</a:t>
            </a:r>
            <a:r>
              <a:rPr lang="en-US" altLang="ja-JP" dirty="0"/>
              <a:t>GeForce GTX 1080 </a:t>
            </a:r>
            <a:r>
              <a:rPr lang="en-US" altLang="ja-JP" dirty="0" err="1"/>
              <a:t>Ti</a:t>
            </a:r>
            <a:r>
              <a:rPr lang="en-US" altLang="ja-JP" dirty="0"/>
              <a:t> 1</a:t>
            </a:r>
            <a:r>
              <a:rPr lang="ja-JP" altLang="en-US" dirty="0" smtClean="0"/>
              <a:t>台</a:t>
            </a:r>
            <a:endParaRPr lang="en-US" altLang="ja-JP" dirty="0" smtClean="0"/>
          </a:p>
          <a:p>
            <a:r>
              <a:rPr lang="ja-JP" altLang="en-US" dirty="0"/>
              <a:t>学習率</a:t>
            </a:r>
            <a:r>
              <a:rPr lang="ja-JP" altLang="en-US" dirty="0">
                <a:sym typeface="Wingdings" panose="05000000000000000000" pitchFamily="2" charset="2"/>
              </a:rPr>
              <a:t>：</a:t>
            </a:r>
            <a:r>
              <a:rPr lang="en-US" altLang="ja-JP" dirty="0" smtClean="0">
                <a:sym typeface="Wingdings" panose="05000000000000000000" pitchFamily="2" charset="2"/>
              </a:rPr>
              <a:t>0.001</a:t>
            </a:r>
            <a:r>
              <a:rPr lang="en-US" altLang="ja-JP" sz="1800" dirty="0" smtClean="0">
                <a:sym typeface="Wingdings" panose="05000000000000000000" pitchFamily="2" charset="2"/>
              </a:rPr>
              <a:t>(epoch</a:t>
            </a:r>
            <a:r>
              <a:rPr lang="ja-JP" altLang="en-US" sz="1800" dirty="0">
                <a:sym typeface="Wingdings" panose="05000000000000000000" pitchFamily="2" charset="2"/>
              </a:rPr>
              <a:t>数</a:t>
            </a:r>
            <a:r>
              <a:rPr lang="en-US" altLang="ja-JP" sz="1800" dirty="0">
                <a:sym typeface="Wingdings" panose="05000000000000000000" pitchFamily="2" charset="2"/>
              </a:rPr>
              <a:t>&lt;80)</a:t>
            </a:r>
            <a:r>
              <a:rPr lang="ja-JP" altLang="en-US" dirty="0" err="1">
                <a:sym typeface="Wingdings" panose="05000000000000000000" pitchFamily="2" charset="2"/>
              </a:rPr>
              <a:t>、</a:t>
            </a:r>
            <a:r>
              <a:rPr lang="en-US" altLang="ja-JP" dirty="0" smtClean="0">
                <a:sym typeface="Wingdings" panose="05000000000000000000" pitchFamily="2" charset="2"/>
              </a:rPr>
              <a:t>0.0001</a:t>
            </a:r>
            <a:r>
              <a:rPr lang="en-US" altLang="ja-JP" sz="1800" dirty="0" smtClean="0">
                <a:sym typeface="Wingdings" panose="05000000000000000000" pitchFamily="2" charset="2"/>
              </a:rPr>
              <a:t>(80&lt;epoch</a:t>
            </a:r>
            <a:r>
              <a:rPr lang="ja-JP" altLang="en-US" sz="1800" dirty="0">
                <a:sym typeface="Wingdings" panose="05000000000000000000" pitchFamily="2" charset="2"/>
              </a:rPr>
              <a:t>数</a:t>
            </a:r>
            <a:r>
              <a:rPr lang="en-US" altLang="ja-JP" sz="1800" dirty="0">
                <a:sym typeface="Wingdings" panose="05000000000000000000" pitchFamily="2" charset="2"/>
              </a:rPr>
              <a:t>&lt;100)</a:t>
            </a:r>
            <a:r>
              <a:rPr lang="ja-JP" altLang="en-US" dirty="0" err="1">
                <a:sym typeface="Wingdings" panose="05000000000000000000" pitchFamily="2" charset="2"/>
              </a:rPr>
              <a:t>、</a:t>
            </a:r>
            <a:r>
              <a:rPr lang="ja-JP" altLang="en-US" dirty="0">
                <a:sym typeface="Wingdings" panose="05000000000000000000" pitchFamily="2" charset="2"/>
              </a:rPr>
              <a:t>    </a:t>
            </a:r>
            <a:endParaRPr lang="en-US" altLang="ja-JP" dirty="0">
              <a:sym typeface="Wingdings" panose="05000000000000000000" pitchFamily="2" charset="2"/>
            </a:endParaRPr>
          </a:p>
          <a:p>
            <a:pPr marL="0" indent="0">
              <a:buNone/>
            </a:pPr>
            <a:r>
              <a:rPr lang="en-US" altLang="ja-JP" dirty="0">
                <a:sym typeface="Wingdings" panose="05000000000000000000" pitchFamily="2" charset="2"/>
              </a:rPr>
              <a:t>               </a:t>
            </a:r>
            <a:r>
              <a:rPr lang="en-US" altLang="ja-JP" dirty="0" smtClean="0">
                <a:sym typeface="Wingdings" panose="05000000000000000000" pitchFamily="2" charset="2"/>
              </a:rPr>
              <a:t>0.00001</a:t>
            </a:r>
            <a:r>
              <a:rPr lang="en-US" altLang="ja-JP" sz="1800" dirty="0" smtClean="0">
                <a:sym typeface="Wingdings" panose="05000000000000000000" pitchFamily="2" charset="2"/>
              </a:rPr>
              <a:t>(100&lt;epoch</a:t>
            </a:r>
            <a:r>
              <a:rPr lang="ja-JP" altLang="en-US" sz="1800" dirty="0">
                <a:sym typeface="Wingdings" panose="05000000000000000000" pitchFamily="2" charset="2"/>
              </a:rPr>
              <a:t>数</a:t>
            </a:r>
            <a:r>
              <a:rPr lang="en-US" altLang="ja-JP" sz="1800" dirty="0">
                <a:sym typeface="Wingdings" panose="05000000000000000000" pitchFamily="2" charset="2"/>
              </a:rPr>
              <a:t>)</a:t>
            </a:r>
            <a:endParaRPr lang="ja-JP" altLang="en-US" sz="1800" dirty="0"/>
          </a:p>
          <a:p>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36</a:t>
            </a:fld>
            <a:endParaRPr lang="ja-JP" altLang="en-US" dirty="0"/>
          </a:p>
        </p:txBody>
      </p:sp>
      <p:sp>
        <p:nvSpPr>
          <p:cNvPr id="5" name="テキスト ボックス 4"/>
          <p:cNvSpPr txBox="1"/>
          <p:nvPr/>
        </p:nvSpPr>
        <p:spPr>
          <a:xfrm>
            <a:off x="838200" y="6352143"/>
            <a:ext cx="9970999" cy="369332"/>
          </a:xfrm>
          <a:prstGeom prst="rect">
            <a:avLst/>
          </a:prstGeom>
          <a:noFill/>
        </p:spPr>
        <p:txBody>
          <a:bodyPr wrap="none" rtlCol="0">
            <a:spAutoFit/>
          </a:bodyPr>
          <a:lstStyle/>
          <a:p>
            <a:r>
              <a:rPr kumimoji="1" lang="en-US" altLang="ja-JP" dirty="0" smtClean="0"/>
              <a:t>[4] </a:t>
            </a:r>
            <a:r>
              <a:rPr lang="en-US" altLang="ja-JP" dirty="0"/>
              <a:t>https://github.com/tanakataiki/ssd_kerasV2#my-weights-are-available-from-here</a:t>
            </a:r>
            <a:endParaRPr kumimoji="1" lang="ja-JP" altLang="en-US" dirty="0"/>
          </a:p>
        </p:txBody>
      </p:sp>
    </p:spTree>
    <p:extLst>
      <p:ext uri="{BB962C8B-B14F-4D97-AF65-F5344CB8AC3E}">
        <p14:creationId xmlns:p14="http://schemas.microsoft.com/office/powerpoint/2010/main" val="310932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en-US" altLang="ja-JP" b="1" dirty="0" err="1" smtClean="0"/>
              <a:t>FaceDetection</a:t>
            </a:r>
            <a:r>
              <a:rPr lang="ja-JP" altLang="en-US" b="1" dirty="0" smtClean="0"/>
              <a:t>を学習！</a:t>
            </a:r>
            <a:endParaRPr kumimoji="1" lang="ja-JP" altLang="en-US" dirty="0"/>
          </a:p>
        </p:txBody>
      </p:sp>
      <p:pic>
        <p:nvPicPr>
          <p:cNvPr id="5" name="コンテンツ プレースホルダー 4"/>
          <p:cNvPicPr>
            <a:picLocks noGrp="1" noChangeAspect="1"/>
          </p:cNvPicPr>
          <p:nvPr>
            <p:ph idx="1"/>
          </p:nvPr>
        </p:nvPicPr>
        <p:blipFill rotWithShape="1">
          <a:blip r:embed="rId2">
            <a:extLst>
              <a:ext uri="{28A0092B-C50C-407E-A947-70E740481C1C}">
                <a14:useLocalDpi xmlns:a14="http://schemas.microsoft.com/office/drawing/2010/main" val="0"/>
              </a:ext>
            </a:extLst>
          </a:blip>
          <a:srcRect b="51078"/>
          <a:stretch/>
        </p:blipFill>
        <p:spPr>
          <a:xfrm>
            <a:off x="757990" y="2007058"/>
            <a:ext cx="4800600" cy="4163063"/>
          </a:xfrm>
        </p:spPr>
      </p:pic>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37</a:t>
            </a:fld>
            <a:endParaRPr kumimoji="1" lang="ja-JP" altLang="en-US"/>
          </a:p>
        </p:txBody>
      </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l="16737" t="13685" r="14350" b="12164"/>
          <a:stretch/>
        </p:blipFill>
        <p:spPr>
          <a:xfrm>
            <a:off x="7359316" y="2007058"/>
            <a:ext cx="3994484" cy="2578923"/>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l="14351" t="12632" r="12035" b="11344"/>
          <a:stretch/>
        </p:blipFill>
        <p:spPr>
          <a:xfrm>
            <a:off x="5792902" y="3860058"/>
            <a:ext cx="3728087" cy="2310063"/>
          </a:xfrm>
          <a:prstGeom prst="rect">
            <a:avLst/>
          </a:prstGeom>
        </p:spPr>
      </p:pic>
      <p:sp>
        <p:nvSpPr>
          <p:cNvPr id="8" name="正方形/長方形 7"/>
          <p:cNvSpPr/>
          <p:nvPr/>
        </p:nvSpPr>
        <p:spPr>
          <a:xfrm>
            <a:off x="8725612" y="2262453"/>
            <a:ext cx="286414" cy="301638"/>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009933" y="5064632"/>
            <a:ext cx="239279" cy="280366"/>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32826" y="4751213"/>
            <a:ext cx="197153" cy="244993"/>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8174171" y="4437794"/>
            <a:ext cx="215686" cy="313419"/>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623118" y="4334460"/>
            <a:ext cx="210931" cy="171552"/>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917757" y="4052258"/>
            <a:ext cx="149553" cy="282202"/>
          </a:xfrm>
          <a:prstGeom prst="rect">
            <a:avLst/>
          </a:prstGeom>
          <a:noFill/>
          <a:ln w="57150">
            <a:solidFill>
              <a:srgbClr val="27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4818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a:t>評価</a:t>
            </a:r>
            <a:r>
              <a:rPr lang="ja-JP" altLang="en-US" dirty="0" smtClean="0"/>
              <a:t>結果</a:t>
            </a: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38</a:t>
            </a:fld>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4075" y="1690688"/>
            <a:ext cx="4652956" cy="4351338"/>
          </a:xfrm>
          <a:prstGeom prst="rect">
            <a:avLst/>
          </a:prstGeom>
        </p:spPr>
      </p:pic>
      <p:pic>
        <p:nvPicPr>
          <p:cNvPr id="11" name="コンテンツ プレースホルダー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5988" y="1690688"/>
            <a:ext cx="4324805" cy="4351338"/>
          </a:xfrm>
        </p:spPr>
      </p:pic>
      <p:grpSp>
        <p:nvGrpSpPr>
          <p:cNvPr id="7" name="グループ化 6"/>
          <p:cNvGrpSpPr/>
          <p:nvPr/>
        </p:nvGrpSpPr>
        <p:grpSpPr>
          <a:xfrm>
            <a:off x="3123456" y="4295113"/>
            <a:ext cx="2362944" cy="462757"/>
            <a:chOff x="3528809" y="4474222"/>
            <a:chExt cx="2149312" cy="462757"/>
          </a:xfrm>
        </p:grpSpPr>
        <p:sp>
          <p:nvSpPr>
            <p:cNvPr id="8" name="正方形/長方形 7"/>
            <p:cNvSpPr/>
            <p:nvPr/>
          </p:nvSpPr>
          <p:spPr>
            <a:xfrm>
              <a:off x="3547663" y="4474222"/>
              <a:ext cx="2080139" cy="462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テキスト ボックス 8"/>
            <p:cNvSpPr txBox="1"/>
            <p:nvPr/>
          </p:nvSpPr>
          <p:spPr>
            <a:xfrm>
              <a:off x="3528809" y="4548793"/>
              <a:ext cx="2149312" cy="369332"/>
            </a:xfrm>
            <a:prstGeom prst="rect">
              <a:avLst/>
            </a:prstGeom>
            <a:noFill/>
          </p:spPr>
          <p:txBody>
            <a:bodyPr wrap="square" rtlCol="0">
              <a:spAutoFit/>
            </a:bodyPr>
            <a:lstStyle/>
            <a:p>
              <a:r>
                <a:rPr kumimoji="1" lang="en-US" altLang="ja-JP" b="1" dirty="0" smtClean="0">
                  <a:solidFill>
                    <a:srgbClr val="0D0DFF"/>
                  </a:solidFill>
                </a:rPr>
                <a:t>―</a:t>
              </a:r>
              <a:r>
                <a:rPr kumimoji="1" lang="en-US" altLang="ja-JP" dirty="0" smtClean="0">
                  <a:solidFill>
                    <a:srgbClr val="0D0DFF"/>
                  </a:solidFill>
                </a:rPr>
                <a:t> </a:t>
              </a:r>
              <a:r>
                <a:rPr kumimoji="1" lang="en-US" altLang="ja-JP" dirty="0" smtClean="0">
                  <a:solidFill>
                    <a:schemeClr val="bg1"/>
                  </a:solidFill>
                </a:rPr>
                <a:t>MN_S</a:t>
              </a:r>
              <a:r>
                <a:rPr kumimoji="1" lang="en-US" altLang="ja-JP" b="1" dirty="0" smtClean="0">
                  <a:solidFill>
                    <a:schemeClr val="bg1"/>
                  </a:solidFill>
                </a:rPr>
                <a:t>SD-0.177</a:t>
              </a:r>
              <a:endParaRPr kumimoji="1" lang="ja-JP" altLang="en-US" b="1" dirty="0">
                <a:solidFill>
                  <a:srgbClr val="0D0DFF"/>
                </a:solidFill>
              </a:endParaRPr>
            </a:p>
          </p:txBody>
        </p:sp>
      </p:grpSp>
    </p:spTree>
    <p:extLst>
      <p:ext uri="{BB962C8B-B14F-4D97-AF65-F5344CB8AC3E}">
        <p14:creationId xmlns:p14="http://schemas.microsoft.com/office/powerpoint/2010/main" val="280049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a:t>考察</a:t>
            </a:r>
            <a:r>
              <a:rPr lang="ja-JP" altLang="en-US" dirty="0" smtClean="0"/>
              <a:t>ポイント</a:t>
            </a: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39</a:t>
            </a:fld>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0609" y="1956540"/>
            <a:ext cx="2739025" cy="2561473"/>
          </a:xfrm>
          <a:prstGeom prst="rect">
            <a:avLst/>
          </a:prstGeom>
        </p:spPr>
      </p:pic>
      <p:pic>
        <p:nvPicPr>
          <p:cNvPr id="5" name="コンテンツ プレースホルダー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68810" y="1968439"/>
            <a:ext cx="2534026" cy="2549573"/>
          </a:xfrm>
        </p:spPr>
      </p:pic>
      <p:pic>
        <p:nvPicPr>
          <p:cNvPr id="8" name="コンテンツ プレースホルダ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7824" y="1964314"/>
            <a:ext cx="2608981" cy="2545924"/>
          </a:xfrm>
          <a:prstGeom prst="rect">
            <a:avLst/>
          </a:prstGeom>
        </p:spPr>
      </p:pic>
      <p:sp>
        <p:nvSpPr>
          <p:cNvPr id="3" name="テキスト ボックス 2"/>
          <p:cNvSpPr txBox="1"/>
          <p:nvPr/>
        </p:nvSpPr>
        <p:spPr>
          <a:xfrm>
            <a:off x="2491294" y="1562798"/>
            <a:ext cx="1045479" cy="369332"/>
          </a:xfrm>
          <a:prstGeom prst="rect">
            <a:avLst/>
          </a:prstGeom>
          <a:noFill/>
        </p:spPr>
        <p:txBody>
          <a:bodyPr wrap="none" rtlCol="0">
            <a:spAutoFit/>
          </a:bodyPr>
          <a:lstStyle/>
          <a:p>
            <a:r>
              <a:rPr kumimoji="1" lang="en-US" altLang="ja-JP" dirty="0" smtClean="0"/>
              <a:t>SSD512</a:t>
            </a:r>
            <a:endParaRPr kumimoji="1" lang="ja-JP" altLang="en-US" dirty="0"/>
          </a:p>
        </p:txBody>
      </p:sp>
      <p:sp>
        <p:nvSpPr>
          <p:cNvPr id="9" name="テキスト ボックス 8"/>
          <p:cNvSpPr txBox="1"/>
          <p:nvPr/>
        </p:nvSpPr>
        <p:spPr>
          <a:xfrm>
            <a:off x="5168311" y="1580603"/>
            <a:ext cx="1874231" cy="369332"/>
          </a:xfrm>
          <a:prstGeom prst="rect">
            <a:avLst/>
          </a:prstGeom>
          <a:noFill/>
        </p:spPr>
        <p:txBody>
          <a:bodyPr wrap="none" rtlCol="0">
            <a:spAutoFit/>
          </a:bodyPr>
          <a:lstStyle/>
          <a:p>
            <a:pPr algn="ctr"/>
            <a:r>
              <a:rPr kumimoji="1" lang="en-US" altLang="ja-JP" dirty="0" err="1" smtClean="0"/>
              <a:t>MobileNet</a:t>
            </a:r>
            <a:r>
              <a:rPr kumimoji="1" lang="en-US" altLang="ja-JP" dirty="0" smtClean="0"/>
              <a:t>-SSD</a:t>
            </a:r>
            <a:endParaRPr kumimoji="1" lang="ja-JP" altLang="en-US" dirty="0"/>
          </a:p>
        </p:txBody>
      </p:sp>
      <p:sp>
        <p:nvSpPr>
          <p:cNvPr id="10" name="テキスト ボックス 9"/>
          <p:cNvSpPr txBox="1"/>
          <p:nvPr/>
        </p:nvSpPr>
        <p:spPr>
          <a:xfrm>
            <a:off x="8348770" y="1586528"/>
            <a:ext cx="1826141" cy="338554"/>
          </a:xfrm>
          <a:prstGeom prst="rect">
            <a:avLst/>
          </a:prstGeom>
          <a:noFill/>
        </p:spPr>
        <p:txBody>
          <a:bodyPr wrap="none" rtlCol="0">
            <a:spAutoFit/>
          </a:bodyPr>
          <a:lstStyle/>
          <a:p>
            <a:r>
              <a:rPr lang="ja-JP" altLang="en-US" sz="1600" dirty="0" smtClean="0"/>
              <a:t>公式サイトデータ</a:t>
            </a:r>
            <a:endParaRPr kumimoji="1" lang="ja-JP" altLang="en-US" sz="1600" dirty="0"/>
          </a:p>
        </p:txBody>
      </p:sp>
      <p:sp>
        <p:nvSpPr>
          <p:cNvPr id="11" name="テキスト ボックス 10"/>
          <p:cNvSpPr txBox="1"/>
          <p:nvPr/>
        </p:nvSpPr>
        <p:spPr>
          <a:xfrm>
            <a:off x="1694795" y="4783865"/>
            <a:ext cx="8879354" cy="984885"/>
          </a:xfrm>
          <a:prstGeom prst="rect">
            <a:avLst/>
          </a:prstGeom>
          <a:noFill/>
        </p:spPr>
        <p:txBody>
          <a:bodyPr wrap="none" rtlCol="0">
            <a:spAutoFit/>
          </a:bodyPr>
          <a:lstStyle/>
          <a:p>
            <a:r>
              <a:rPr kumimoji="1" lang="en-US" altLang="ja-JP" sz="2800" dirty="0" smtClean="0"/>
              <a:t>SSD512</a:t>
            </a:r>
            <a:r>
              <a:rPr kumimoji="1" lang="ja-JP" altLang="en-US" sz="2800" dirty="0" smtClean="0"/>
              <a:t>や公式サイトのデータと比較して、</a:t>
            </a:r>
            <a:endParaRPr kumimoji="1" lang="en-US" altLang="ja-JP" sz="2800" dirty="0" smtClean="0"/>
          </a:p>
          <a:p>
            <a:r>
              <a:rPr lang="ja-JP" altLang="en-US" sz="2800" dirty="0" smtClean="0"/>
              <a:t>　　　　　　　　　　大きく再現率が</a:t>
            </a:r>
            <a:r>
              <a:rPr lang="ja-JP" altLang="en-US" sz="3000" dirty="0" smtClean="0">
                <a:solidFill>
                  <a:srgbClr val="27DFDB"/>
                </a:solidFill>
              </a:rPr>
              <a:t>落ちて</a:t>
            </a:r>
            <a:r>
              <a:rPr lang="ja-JP" altLang="en-US" sz="2800" dirty="0" smtClean="0"/>
              <a:t>しまった</a:t>
            </a:r>
            <a:endParaRPr kumimoji="1" lang="ja-JP" altLang="en-US" sz="2800" dirty="0"/>
          </a:p>
        </p:txBody>
      </p:sp>
      <p:sp>
        <p:nvSpPr>
          <p:cNvPr id="12" name="テキスト ボックス 11"/>
          <p:cNvSpPr txBox="1"/>
          <p:nvPr/>
        </p:nvSpPr>
        <p:spPr>
          <a:xfrm>
            <a:off x="4162618" y="5833130"/>
            <a:ext cx="3866764" cy="523220"/>
          </a:xfrm>
          <a:prstGeom prst="rect">
            <a:avLst/>
          </a:prstGeom>
          <a:noFill/>
        </p:spPr>
        <p:txBody>
          <a:bodyPr wrap="none" rtlCol="0">
            <a:spAutoFit/>
          </a:bodyPr>
          <a:lstStyle/>
          <a:p>
            <a:r>
              <a:rPr kumimoji="1" lang="ja-JP" altLang="en-US" sz="2800" dirty="0" smtClean="0"/>
              <a:t>→ これは何故だろう？</a:t>
            </a:r>
            <a:endParaRPr kumimoji="1" lang="ja-JP" altLang="en-US" sz="2800" dirty="0"/>
          </a:p>
        </p:txBody>
      </p:sp>
      <p:pic>
        <p:nvPicPr>
          <p:cNvPr id="19" name="図 18"/>
          <p:cNvPicPr>
            <a:picLocks noChangeAspect="1"/>
          </p:cNvPicPr>
          <p:nvPr/>
        </p:nvPicPr>
        <p:blipFill>
          <a:blip r:embed="rId5"/>
          <a:stretch>
            <a:fillRect/>
          </a:stretch>
        </p:blipFill>
        <p:spPr>
          <a:xfrm>
            <a:off x="2967689" y="3611855"/>
            <a:ext cx="1379116" cy="333537"/>
          </a:xfrm>
          <a:prstGeom prst="rect">
            <a:avLst/>
          </a:prstGeom>
        </p:spPr>
      </p:pic>
      <p:pic>
        <p:nvPicPr>
          <p:cNvPr id="23" name="図 22"/>
          <p:cNvPicPr>
            <a:picLocks noChangeAspect="1"/>
          </p:cNvPicPr>
          <p:nvPr/>
        </p:nvPicPr>
        <p:blipFill>
          <a:blip r:embed="rId6"/>
          <a:stretch>
            <a:fillRect/>
          </a:stretch>
        </p:blipFill>
        <p:spPr>
          <a:xfrm>
            <a:off x="5765233" y="3609754"/>
            <a:ext cx="1493406" cy="335638"/>
          </a:xfrm>
          <a:prstGeom prst="rect">
            <a:avLst/>
          </a:prstGeom>
        </p:spPr>
      </p:pic>
    </p:spTree>
    <p:extLst>
      <p:ext uri="{BB962C8B-B14F-4D97-AF65-F5344CB8AC3E}">
        <p14:creationId xmlns:p14="http://schemas.microsoft.com/office/powerpoint/2010/main" val="109154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spc="500" dirty="0" smtClean="0">
                <a:solidFill>
                  <a:srgbClr val="27DFDB"/>
                </a:solidFill>
              </a:rPr>
              <a:t>SSD</a:t>
            </a:r>
            <a:r>
              <a:rPr kumimoji="1" lang="ja-JP" altLang="en-US" dirty="0" err="1" smtClean="0"/>
              <a:t>って</a:t>
            </a:r>
            <a:r>
              <a:rPr kumimoji="1" lang="ja-JP" altLang="en-US" dirty="0" smtClean="0"/>
              <a:t>何？</a:t>
            </a:r>
            <a:endParaRPr kumimoji="1" lang="ja-JP" altLang="en-US" dirty="0"/>
          </a:p>
        </p:txBody>
      </p:sp>
      <p:sp>
        <p:nvSpPr>
          <p:cNvPr id="3" name="コンテンツ プレースホルダー 2"/>
          <p:cNvSpPr>
            <a:spLocks noGrp="1"/>
          </p:cNvSpPr>
          <p:nvPr>
            <p:ph idx="1"/>
          </p:nvPr>
        </p:nvSpPr>
        <p:spPr/>
        <p:txBody>
          <a:bodyPr/>
          <a:lstStyle/>
          <a:p>
            <a:pPr marL="0" indent="0" algn="ctr">
              <a:buNone/>
            </a:pPr>
            <a:r>
              <a:rPr lang="en-US" altLang="ja-JP" b="1" dirty="0" smtClean="0">
                <a:solidFill>
                  <a:srgbClr val="27DFDB"/>
                </a:solidFill>
              </a:rPr>
              <a:t>S</a:t>
            </a:r>
            <a:r>
              <a:rPr lang="en-US" altLang="ja-JP" b="1" dirty="0" smtClean="0"/>
              <a:t>ingle </a:t>
            </a:r>
            <a:r>
              <a:rPr lang="en-US" altLang="ja-JP" b="1" dirty="0" smtClean="0">
                <a:solidFill>
                  <a:srgbClr val="27DFDB"/>
                </a:solidFill>
              </a:rPr>
              <a:t>S</a:t>
            </a:r>
            <a:r>
              <a:rPr lang="en-US" altLang="ja-JP" b="1" dirty="0" smtClean="0"/>
              <a:t>hot </a:t>
            </a:r>
            <a:r>
              <a:rPr lang="en-US" altLang="ja-JP" b="1" dirty="0" err="1" smtClean="0"/>
              <a:t>Multibox</a:t>
            </a:r>
            <a:r>
              <a:rPr lang="en-US" altLang="ja-JP" b="1" dirty="0" smtClean="0"/>
              <a:t> </a:t>
            </a:r>
            <a:r>
              <a:rPr lang="en-US" altLang="ja-JP" b="1" dirty="0" smtClean="0">
                <a:solidFill>
                  <a:srgbClr val="27DFDB"/>
                </a:solidFill>
              </a:rPr>
              <a:t>D</a:t>
            </a:r>
            <a:r>
              <a:rPr lang="en-US" altLang="ja-JP" b="1" dirty="0" smtClean="0"/>
              <a:t>etector</a:t>
            </a:r>
          </a:p>
          <a:p>
            <a:pPr marL="0" indent="0" algn="ctr">
              <a:buNone/>
            </a:pPr>
            <a:endParaRPr lang="en-US" altLang="ja-JP" b="1" dirty="0" smtClean="0"/>
          </a:p>
          <a:p>
            <a:pPr marL="0" indent="0" algn="ctr">
              <a:buNone/>
            </a:pPr>
            <a:r>
              <a:rPr lang="en-US" altLang="ja-JP" dirty="0"/>
              <a:t>Single </a:t>
            </a:r>
            <a:r>
              <a:rPr lang="en-US" altLang="ja-JP" dirty="0" smtClean="0"/>
              <a:t>Shot: </a:t>
            </a:r>
            <a:r>
              <a:rPr lang="ja-JP" altLang="en-US" dirty="0" smtClean="0"/>
              <a:t>オブジェクト</a:t>
            </a:r>
            <a:r>
              <a:rPr lang="ja-JP" altLang="en-US" dirty="0"/>
              <a:t>候補領域の検出とクラス分類</a:t>
            </a:r>
            <a:r>
              <a:rPr lang="ja-JP" altLang="en-US" dirty="0" smtClean="0"/>
              <a:t>を</a:t>
            </a:r>
            <a:endParaRPr lang="en-US" altLang="ja-JP" dirty="0" smtClean="0"/>
          </a:p>
          <a:p>
            <a:pPr marL="0" indent="0" algn="ctr">
              <a:buNone/>
            </a:pPr>
            <a:r>
              <a:rPr lang="ja-JP" altLang="en-US" dirty="0" smtClean="0"/>
              <a:t>単一</a:t>
            </a:r>
            <a:r>
              <a:rPr lang="ja-JP" altLang="en-US" dirty="0"/>
              <a:t>のネットワーク</a:t>
            </a:r>
            <a:r>
              <a:rPr lang="ja-JP" altLang="en-US" dirty="0" smtClean="0"/>
              <a:t>で行う</a:t>
            </a:r>
            <a:endParaRPr lang="en-US" altLang="ja-JP" dirty="0" smtClean="0"/>
          </a:p>
          <a:p>
            <a:pPr marL="0" indent="0" algn="ctr">
              <a:buNone/>
            </a:pPr>
            <a:endParaRPr lang="en-US" altLang="ja-JP" dirty="0" smtClean="0"/>
          </a:p>
          <a:p>
            <a:pPr marL="0" indent="0" algn="ctr">
              <a:buNone/>
            </a:pPr>
            <a:r>
              <a:rPr lang="en-US" altLang="ja-JP" dirty="0" err="1"/>
              <a:t>Multibox</a:t>
            </a:r>
            <a:r>
              <a:rPr lang="en-US" altLang="ja-JP" dirty="0"/>
              <a:t> </a:t>
            </a:r>
            <a:r>
              <a:rPr lang="en-US" altLang="ja-JP" dirty="0" smtClean="0"/>
              <a:t>Detector: </a:t>
            </a:r>
            <a:r>
              <a:rPr lang="ja-JP" altLang="en-US" dirty="0" smtClean="0"/>
              <a:t>いろいろな解像度で</a:t>
            </a:r>
            <a:r>
              <a:rPr lang="en-US" altLang="ja-JP" dirty="0" smtClean="0"/>
              <a:t>Box</a:t>
            </a:r>
            <a:r>
              <a:rPr lang="ja-JP" altLang="en-US" dirty="0" err="1" smtClean="0"/>
              <a:t>を置</a:t>
            </a:r>
            <a:r>
              <a:rPr lang="ja-JP" altLang="en-US" dirty="0" smtClean="0"/>
              <a:t>いて</a:t>
            </a:r>
            <a:endParaRPr lang="en-US" altLang="ja-JP" dirty="0" smtClean="0"/>
          </a:p>
          <a:p>
            <a:pPr marL="0" indent="0" algn="ctr">
              <a:buNone/>
            </a:pPr>
            <a:r>
              <a:rPr lang="ja-JP" altLang="en-US" dirty="0" smtClean="0"/>
              <a:t>オブジェクトを見分ける</a:t>
            </a:r>
            <a:endParaRPr lang="en-US" altLang="ja-JP" dirty="0"/>
          </a:p>
          <a:p>
            <a:pPr marL="0" indent="0" algn="ctr">
              <a:buNone/>
            </a:pPr>
            <a:endParaRPr lang="en-US" altLang="ja-JP" dirty="0"/>
          </a:p>
          <a:p>
            <a:pPr algn="ct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4</a:t>
            </a:fld>
            <a:endParaRPr kumimoji="1" lang="ja-JP" altLang="en-US"/>
          </a:p>
        </p:txBody>
      </p:sp>
    </p:spTree>
    <p:extLst>
      <p:ext uri="{BB962C8B-B14F-4D97-AF65-F5344CB8AC3E}">
        <p14:creationId xmlns:p14="http://schemas.microsoft.com/office/powerpoint/2010/main" val="370182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原因① 小さい顔が検出できない</a:t>
            </a:r>
            <a:endParaRPr kumimoji="1" lang="ja-JP" altLang="en-US" dirty="0"/>
          </a:p>
        </p:txBody>
      </p:sp>
      <p:sp>
        <p:nvSpPr>
          <p:cNvPr id="3" name="コンテンツ プレースホルダー 2"/>
          <p:cNvSpPr>
            <a:spLocks noGrp="1"/>
          </p:cNvSpPr>
          <p:nvPr>
            <p:ph idx="1"/>
          </p:nvPr>
        </p:nvSpPr>
        <p:spPr>
          <a:xfrm>
            <a:off x="1130430" y="5611910"/>
            <a:ext cx="10515600" cy="927002"/>
          </a:xfrm>
        </p:spPr>
        <p:txBody>
          <a:bodyPr/>
          <a:lstStyle/>
          <a:p>
            <a:pPr marL="0" indent="0">
              <a:buNone/>
            </a:pPr>
            <a:r>
              <a:rPr kumimoji="1" lang="en-US" altLang="ja-JP" dirty="0" err="1" smtClean="0"/>
              <a:t>MobileNet</a:t>
            </a:r>
            <a:r>
              <a:rPr kumimoji="1" lang="en-US" altLang="ja-JP" dirty="0" smtClean="0"/>
              <a:t>-SSD</a:t>
            </a:r>
            <a:r>
              <a:rPr lang="ja-JP" altLang="en-US" dirty="0" smtClean="0"/>
              <a:t>のモデルに入力する際</a:t>
            </a:r>
            <a:r>
              <a:rPr kumimoji="1" lang="ja-JP" altLang="en-US" dirty="0" smtClean="0"/>
              <a:t>、画像サイズを</a:t>
            </a:r>
            <a:r>
              <a:rPr kumimoji="1" lang="en-US" altLang="ja-JP" dirty="0" smtClean="0"/>
              <a:t>300x300</a:t>
            </a:r>
            <a:r>
              <a:rPr kumimoji="1" lang="ja-JP" altLang="en-US" dirty="0" smtClean="0"/>
              <a:t>に圧縮してから入力するため、小さい顔が埋もれてしまう</a:t>
            </a: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40</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20996" t="12646" r="18302" b="11889"/>
          <a:stretch/>
        </p:blipFill>
        <p:spPr>
          <a:xfrm>
            <a:off x="3450209" y="1532432"/>
            <a:ext cx="4967927" cy="3705696"/>
          </a:xfrm>
          <a:prstGeom prst="rect">
            <a:avLst/>
          </a:prstGeom>
        </p:spPr>
      </p:pic>
    </p:spTree>
    <p:extLst>
      <p:ext uri="{BB962C8B-B14F-4D97-AF65-F5344CB8AC3E}">
        <p14:creationId xmlns:p14="http://schemas.microsoft.com/office/powerpoint/2010/main" val="323680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原因① 小さい顔が検出できない</a:t>
            </a: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41</a:t>
            </a:fld>
            <a:endParaRPr lang="ja-JP" altLang="en-US" dirty="0"/>
          </a:p>
        </p:txBody>
      </p:sp>
      <p:sp>
        <p:nvSpPr>
          <p:cNvPr id="6" name="コンテンツ プレースホルダー 5"/>
          <p:cNvSpPr>
            <a:spLocks noGrp="1"/>
          </p:cNvSpPr>
          <p:nvPr>
            <p:ph idx="1"/>
          </p:nvPr>
        </p:nvSpPr>
        <p:spPr>
          <a:xfrm>
            <a:off x="838200" y="5147199"/>
            <a:ext cx="10515600" cy="1574276"/>
          </a:xfrm>
        </p:spPr>
        <p:txBody>
          <a:bodyPr/>
          <a:lstStyle/>
          <a:p>
            <a:pPr marL="0" indent="0">
              <a:lnSpc>
                <a:spcPct val="100000"/>
              </a:lnSpc>
              <a:buNone/>
            </a:pPr>
            <a:r>
              <a:rPr kumimoji="1" lang="ja-JP" altLang="en-US" dirty="0" smtClean="0"/>
              <a:t>小さい顔が多く含まれるデータに絞って評価を行うと、このように</a:t>
            </a:r>
            <a:r>
              <a:rPr kumimoji="1" lang="en-US" altLang="ja-JP" dirty="0" err="1" smtClean="0"/>
              <a:t>MobileNet</a:t>
            </a:r>
            <a:r>
              <a:rPr kumimoji="1" lang="en-US" altLang="ja-JP" dirty="0" smtClean="0"/>
              <a:t>-SSD</a:t>
            </a:r>
            <a:r>
              <a:rPr kumimoji="1" lang="ja-JP" altLang="en-US" dirty="0" smtClean="0"/>
              <a:t>はほとんど顔が検出できなくなってしまう</a:t>
            </a:r>
            <a:endParaRPr kumimoji="1" lang="ja-JP" altLang="en-US" dirty="0"/>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0609" y="1984821"/>
            <a:ext cx="2739025" cy="2561473"/>
          </a:xfrm>
          <a:prstGeom prst="rect">
            <a:avLst/>
          </a:prstGeom>
        </p:spPr>
      </p:pic>
      <p:pic>
        <p:nvPicPr>
          <p:cNvPr id="8" name="コンテンツ プレースホルダ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7483" y="1988963"/>
            <a:ext cx="2494299" cy="2529050"/>
          </a:xfrm>
          <a:prstGeom prst="rect">
            <a:avLst/>
          </a:prstGeom>
        </p:spPr>
      </p:pic>
      <p:pic>
        <p:nvPicPr>
          <p:cNvPr id="9" name="コンテンツ プレースホルダ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9409" y="2017134"/>
            <a:ext cx="2469247" cy="2473099"/>
          </a:xfrm>
          <a:prstGeom prst="rect">
            <a:avLst/>
          </a:prstGeom>
        </p:spPr>
      </p:pic>
      <p:sp>
        <p:nvSpPr>
          <p:cNvPr id="10" name="テキスト ボックス 9"/>
          <p:cNvSpPr txBox="1"/>
          <p:nvPr/>
        </p:nvSpPr>
        <p:spPr>
          <a:xfrm>
            <a:off x="2491294" y="1562798"/>
            <a:ext cx="1045479" cy="369332"/>
          </a:xfrm>
          <a:prstGeom prst="rect">
            <a:avLst/>
          </a:prstGeom>
          <a:noFill/>
        </p:spPr>
        <p:txBody>
          <a:bodyPr wrap="none" rtlCol="0">
            <a:spAutoFit/>
          </a:bodyPr>
          <a:lstStyle/>
          <a:p>
            <a:r>
              <a:rPr kumimoji="1" lang="en-US" altLang="ja-JP" dirty="0" smtClean="0"/>
              <a:t>SSD512</a:t>
            </a:r>
            <a:endParaRPr kumimoji="1" lang="ja-JP" altLang="en-US" dirty="0"/>
          </a:p>
        </p:txBody>
      </p:sp>
      <p:sp>
        <p:nvSpPr>
          <p:cNvPr id="11" name="テキスト ボックス 10"/>
          <p:cNvSpPr txBox="1"/>
          <p:nvPr/>
        </p:nvSpPr>
        <p:spPr>
          <a:xfrm>
            <a:off x="5168311" y="1580603"/>
            <a:ext cx="1874231" cy="369332"/>
          </a:xfrm>
          <a:prstGeom prst="rect">
            <a:avLst/>
          </a:prstGeom>
          <a:noFill/>
        </p:spPr>
        <p:txBody>
          <a:bodyPr wrap="none" rtlCol="0">
            <a:spAutoFit/>
          </a:bodyPr>
          <a:lstStyle/>
          <a:p>
            <a:pPr algn="ctr"/>
            <a:r>
              <a:rPr kumimoji="1" lang="en-US" altLang="ja-JP" dirty="0" err="1" smtClean="0"/>
              <a:t>MobileNet</a:t>
            </a:r>
            <a:r>
              <a:rPr kumimoji="1" lang="en-US" altLang="ja-JP" dirty="0" smtClean="0"/>
              <a:t>-SSD</a:t>
            </a:r>
            <a:endParaRPr kumimoji="1" lang="ja-JP" altLang="en-US" dirty="0"/>
          </a:p>
        </p:txBody>
      </p:sp>
      <p:sp>
        <p:nvSpPr>
          <p:cNvPr id="12" name="テキスト ボックス 11"/>
          <p:cNvSpPr txBox="1"/>
          <p:nvPr/>
        </p:nvSpPr>
        <p:spPr>
          <a:xfrm>
            <a:off x="8348770" y="1586528"/>
            <a:ext cx="1826141" cy="338554"/>
          </a:xfrm>
          <a:prstGeom prst="rect">
            <a:avLst/>
          </a:prstGeom>
          <a:noFill/>
        </p:spPr>
        <p:txBody>
          <a:bodyPr wrap="none" rtlCol="0">
            <a:spAutoFit/>
          </a:bodyPr>
          <a:lstStyle/>
          <a:p>
            <a:r>
              <a:rPr lang="ja-JP" altLang="en-US" sz="1600" dirty="0" smtClean="0"/>
              <a:t>公式サイトデータ</a:t>
            </a:r>
            <a:endParaRPr kumimoji="1" lang="ja-JP" altLang="en-US" sz="1600" dirty="0"/>
          </a:p>
        </p:txBody>
      </p:sp>
      <p:pic>
        <p:nvPicPr>
          <p:cNvPr id="3" name="図 2"/>
          <p:cNvPicPr>
            <a:picLocks noChangeAspect="1"/>
          </p:cNvPicPr>
          <p:nvPr/>
        </p:nvPicPr>
        <p:blipFill>
          <a:blip r:embed="rId5"/>
          <a:stretch>
            <a:fillRect/>
          </a:stretch>
        </p:blipFill>
        <p:spPr>
          <a:xfrm>
            <a:off x="5431080" y="3671776"/>
            <a:ext cx="1611462" cy="362172"/>
          </a:xfrm>
          <a:prstGeom prst="rect">
            <a:avLst/>
          </a:prstGeom>
        </p:spPr>
      </p:pic>
      <p:pic>
        <p:nvPicPr>
          <p:cNvPr id="5" name="図 4"/>
          <p:cNvPicPr>
            <a:picLocks noChangeAspect="1"/>
          </p:cNvPicPr>
          <p:nvPr/>
        </p:nvPicPr>
        <p:blipFill>
          <a:blip r:embed="rId6"/>
          <a:stretch>
            <a:fillRect/>
          </a:stretch>
        </p:blipFill>
        <p:spPr>
          <a:xfrm>
            <a:off x="2631379" y="3690630"/>
            <a:ext cx="1506987" cy="364461"/>
          </a:xfrm>
          <a:prstGeom prst="rect">
            <a:avLst/>
          </a:prstGeom>
        </p:spPr>
      </p:pic>
    </p:spTree>
    <p:extLst>
      <p:ext uri="{BB962C8B-B14F-4D97-AF65-F5344CB8AC3E}">
        <p14:creationId xmlns:p14="http://schemas.microsoft.com/office/powerpoint/2010/main" val="242314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原因</a:t>
            </a:r>
            <a:r>
              <a:rPr lang="ja-JP" altLang="en-US" dirty="0" smtClean="0"/>
              <a:t>② デフォルトの重みが違う</a:t>
            </a: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42</a:t>
            </a:fld>
            <a:endParaRPr lang="ja-JP" alt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4753" y="1690688"/>
            <a:ext cx="3705742" cy="3381847"/>
          </a:xfrm>
          <a:prstGeom prst="rect">
            <a:avLst/>
          </a:prstGeom>
        </p:spPr>
      </p:pic>
      <p:sp>
        <p:nvSpPr>
          <p:cNvPr id="9" name="テキスト ボックス 8"/>
          <p:cNvSpPr txBox="1"/>
          <p:nvPr/>
        </p:nvSpPr>
        <p:spPr>
          <a:xfrm>
            <a:off x="838200" y="5307290"/>
            <a:ext cx="10597773" cy="954107"/>
          </a:xfrm>
          <a:prstGeom prst="rect">
            <a:avLst/>
          </a:prstGeom>
          <a:noFill/>
        </p:spPr>
        <p:txBody>
          <a:bodyPr wrap="none" rtlCol="0">
            <a:spAutoFit/>
          </a:bodyPr>
          <a:lstStyle/>
          <a:p>
            <a:r>
              <a:rPr kumimoji="1" lang="ja-JP" altLang="en-US" sz="2800" dirty="0" smtClean="0"/>
              <a:t>今回、自分でモデルを書いたため、一部分しか重み</a:t>
            </a:r>
            <a:r>
              <a:rPr lang="ja-JP" altLang="en-US" sz="2800" dirty="0" smtClean="0"/>
              <a:t>が手に入らず</a:t>
            </a:r>
            <a:endParaRPr lang="en-US" altLang="ja-JP" sz="2800" dirty="0" smtClean="0"/>
          </a:p>
          <a:p>
            <a:r>
              <a:rPr kumimoji="1" lang="en-US" altLang="ja-JP" sz="2800" dirty="0" err="1" smtClean="0"/>
              <a:t>MobileNet</a:t>
            </a:r>
            <a:r>
              <a:rPr kumimoji="1" lang="en-US" altLang="ja-JP" sz="2800" dirty="0" smtClean="0"/>
              <a:t>-SSD</a:t>
            </a:r>
            <a:r>
              <a:rPr kumimoji="1" lang="ja-JP" altLang="en-US" sz="2800" dirty="0" smtClean="0"/>
              <a:t>では、乱数で重みを初期化している部分がある</a:t>
            </a:r>
            <a:endParaRPr kumimoji="1" lang="ja-JP" altLang="en-US" sz="2800" dirty="0"/>
          </a:p>
        </p:txBody>
      </p:sp>
      <p:sp>
        <p:nvSpPr>
          <p:cNvPr id="11" name="テキスト ボックス 10"/>
          <p:cNvSpPr txBox="1"/>
          <p:nvPr/>
        </p:nvSpPr>
        <p:spPr>
          <a:xfrm>
            <a:off x="6736369" y="3124434"/>
            <a:ext cx="1874231" cy="1200329"/>
          </a:xfrm>
          <a:prstGeom prst="rect">
            <a:avLst/>
          </a:prstGeom>
          <a:noFill/>
        </p:spPr>
        <p:txBody>
          <a:bodyPr wrap="none" rtlCol="0">
            <a:spAutoFit/>
          </a:bodyPr>
          <a:lstStyle/>
          <a:p>
            <a:pPr>
              <a:lnSpc>
                <a:spcPct val="200000"/>
              </a:lnSpc>
            </a:pPr>
            <a:r>
              <a:rPr lang="en-US" altLang="ja-JP" dirty="0" err="1" smtClean="0">
                <a:solidFill>
                  <a:srgbClr val="CC3311"/>
                </a:solidFill>
              </a:rPr>
              <a:t>MobileNet</a:t>
            </a:r>
            <a:r>
              <a:rPr lang="en-US" altLang="ja-JP" dirty="0" smtClean="0">
                <a:solidFill>
                  <a:srgbClr val="CC3311"/>
                </a:solidFill>
              </a:rPr>
              <a:t>-SSD</a:t>
            </a:r>
            <a:endParaRPr kumimoji="1" lang="en-US" altLang="ja-JP" dirty="0" smtClean="0">
              <a:solidFill>
                <a:srgbClr val="009988"/>
              </a:solidFill>
            </a:endParaRPr>
          </a:p>
          <a:p>
            <a:pPr>
              <a:lnSpc>
                <a:spcPct val="200000"/>
              </a:lnSpc>
            </a:pPr>
            <a:r>
              <a:rPr kumimoji="1" lang="en-US" altLang="ja-JP" dirty="0" smtClean="0">
                <a:solidFill>
                  <a:srgbClr val="009988"/>
                </a:solidFill>
              </a:rPr>
              <a:t>SSD512</a:t>
            </a:r>
          </a:p>
        </p:txBody>
      </p:sp>
    </p:spTree>
    <p:extLst>
      <p:ext uri="{BB962C8B-B14F-4D97-AF65-F5344CB8AC3E}">
        <p14:creationId xmlns:p14="http://schemas.microsoft.com/office/powerpoint/2010/main" val="395699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おまけ</a:t>
            </a:r>
            <a:r>
              <a:rPr lang="ja-JP" altLang="en-US" dirty="0"/>
              <a:t>①</a:t>
            </a:r>
            <a:endParaRPr kumimoji="1" lang="ja-JP" altLang="en-US" dirty="0"/>
          </a:p>
        </p:txBody>
      </p:sp>
      <p:sp>
        <p:nvSpPr>
          <p:cNvPr id="3" name="コンテンツ プレースホルダー 2"/>
          <p:cNvSpPr>
            <a:spLocks noGrp="1"/>
          </p:cNvSpPr>
          <p:nvPr>
            <p:ph idx="1"/>
          </p:nvPr>
        </p:nvSpPr>
        <p:spPr>
          <a:xfrm>
            <a:off x="838200" y="1596420"/>
            <a:ext cx="10624794" cy="4351338"/>
          </a:xfrm>
        </p:spPr>
        <p:txBody>
          <a:bodyPr/>
          <a:lstStyle/>
          <a:p>
            <a:pPr marL="0" indent="0">
              <a:lnSpc>
                <a:spcPct val="100000"/>
              </a:lnSpc>
              <a:buNone/>
            </a:pPr>
            <a:r>
              <a:rPr kumimoji="1" lang="ja-JP" altLang="en-US" dirty="0" smtClean="0"/>
              <a:t>今回、実はもう一つ学習をしており、そちらでは</a:t>
            </a:r>
            <a:r>
              <a:rPr kumimoji="1" lang="en-US" altLang="ja-JP" dirty="0" err="1" smtClean="0"/>
              <a:t>MobileNet</a:t>
            </a:r>
            <a:r>
              <a:rPr lang="en-US" altLang="ja-JP" dirty="0" smtClean="0"/>
              <a:t>-SSD</a:t>
            </a:r>
            <a:r>
              <a:rPr lang="ja-JP" altLang="en-US" dirty="0" smtClean="0"/>
              <a:t>のモデル構築で</a:t>
            </a:r>
            <a:r>
              <a:rPr lang="en-US" altLang="ja-JP" dirty="0" smtClean="0"/>
              <a:t>ReLU6</a:t>
            </a:r>
            <a:r>
              <a:rPr lang="ja-JP" altLang="en-US" dirty="0" smtClean="0"/>
              <a:t>ではなく</a:t>
            </a:r>
            <a:r>
              <a:rPr lang="en-US" altLang="ja-JP" dirty="0" err="1" smtClean="0"/>
              <a:t>ReLU</a:t>
            </a:r>
            <a:r>
              <a:rPr lang="ja-JP" altLang="en-US" dirty="0" smtClean="0"/>
              <a:t>を使っている部分があった</a:t>
            </a: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43</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211" y="3373530"/>
            <a:ext cx="3121236" cy="306881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378" y="3349648"/>
            <a:ext cx="3097580" cy="3116584"/>
          </a:xfrm>
          <a:prstGeom prst="rect">
            <a:avLst/>
          </a:prstGeom>
        </p:spPr>
      </p:pic>
      <p:sp>
        <p:nvSpPr>
          <p:cNvPr id="7" name="テキスト ボックス 6"/>
          <p:cNvSpPr txBox="1"/>
          <p:nvPr/>
        </p:nvSpPr>
        <p:spPr>
          <a:xfrm>
            <a:off x="3635741" y="2875067"/>
            <a:ext cx="1204176" cy="369332"/>
          </a:xfrm>
          <a:prstGeom prst="rect">
            <a:avLst/>
          </a:prstGeom>
          <a:noFill/>
        </p:spPr>
        <p:txBody>
          <a:bodyPr wrap="none" rtlCol="0">
            <a:spAutoFit/>
          </a:bodyPr>
          <a:lstStyle/>
          <a:p>
            <a:pPr algn="ctr"/>
            <a:r>
              <a:rPr lang="en-US" altLang="ja-JP" dirty="0" err="1"/>
              <a:t>ReLU</a:t>
            </a:r>
            <a:r>
              <a:rPr lang="ja-JP" altLang="en-US" dirty="0"/>
              <a:t>あり</a:t>
            </a:r>
          </a:p>
        </p:txBody>
      </p:sp>
      <p:sp>
        <p:nvSpPr>
          <p:cNvPr id="8" name="テキスト ボックス 7"/>
          <p:cNvSpPr txBox="1"/>
          <p:nvPr/>
        </p:nvSpPr>
        <p:spPr>
          <a:xfrm>
            <a:off x="7229143" y="2875067"/>
            <a:ext cx="1350050" cy="369332"/>
          </a:xfrm>
          <a:prstGeom prst="rect">
            <a:avLst/>
          </a:prstGeom>
          <a:noFill/>
        </p:spPr>
        <p:txBody>
          <a:bodyPr wrap="none" rtlCol="0">
            <a:spAutoFit/>
          </a:bodyPr>
          <a:lstStyle/>
          <a:p>
            <a:pPr algn="ctr"/>
            <a:r>
              <a:rPr lang="ja-JP" altLang="en-US" dirty="0" smtClean="0"/>
              <a:t>全部</a:t>
            </a:r>
            <a:r>
              <a:rPr lang="en-US" altLang="ja-JP" dirty="0" smtClean="0"/>
              <a:t>ReLU6</a:t>
            </a:r>
            <a:endParaRPr lang="ja-JP" altLang="en-US" dirty="0"/>
          </a:p>
        </p:txBody>
      </p:sp>
      <p:pic>
        <p:nvPicPr>
          <p:cNvPr id="9" name="図 8"/>
          <p:cNvPicPr>
            <a:picLocks noChangeAspect="1"/>
          </p:cNvPicPr>
          <p:nvPr/>
        </p:nvPicPr>
        <p:blipFill>
          <a:blip r:embed="rId4"/>
          <a:stretch>
            <a:fillRect/>
          </a:stretch>
        </p:blipFill>
        <p:spPr>
          <a:xfrm>
            <a:off x="7371761" y="5235708"/>
            <a:ext cx="1813498" cy="407578"/>
          </a:xfrm>
          <a:prstGeom prst="rect">
            <a:avLst/>
          </a:prstGeom>
        </p:spPr>
      </p:pic>
      <p:pic>
        <p:nvPicPr>
          <p:cNvPr id="16" name="図 15"/>
          <p:cNvPicPr>
            <a:picLocks noChangeAspect="1"/>
          </p:cNvPicPr>
          <p:nvPr/>
        </p:nvPicPr>
        <p:blipFill>
          <a:blip r:embed="rId5"/>
          <a:stretch>
            <a:fillRect/>
          </a:stretch>
        </p:blipFill>
        <p:spPr>
          <a:xfrm>
            <a:off x="3705975" y="5258719"/>
            <a:ext cx="1872032" cy="420734"/>
          </a:xfrm>
          <a:prstGeom prst="rect">
            <a:avLst/>
          </a:prstGeom>
        </p:spPr>
      </p:pic>
    </p:spTree>
    <p:extLst>
      <p:ext uri="{BB962C8B-B14F-4D97-AF65-F5344CB8AC3E}">
        <p14:creationId xmlns:p14="http://schemas.microsoft.com/office/powerpoint/2010/main" val="124045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おまけ②</a:t>
            </a:r>
            <a:endParaRPr kumimoji="1" lang="ja-JP" altLang="en-US" dirty="0"/>
          </a:p>
        </p:txBody>
      </p:sp>
      <p:sp>
        <p:nvSpPr>
          <p:cNvPr id="3" name="コンテンツ プレースホルダー 2"/>
          <p:cNvSpPr>
            <a:spLocks noGrp="1"/>
          </p:cNvSpPr>
          <p:nvPr>
            <p:ph idx="1"/>
          </p:nvPr>
        </p:nvSpPr>
        <p:spPr>
          <a:xfrm>
            <a:off x="838200" y="1596420"/>
            <a:ext cx="10624794" cy="4351338"/>
          </a:xfrm>
        </p:spPr>
        <p:txBody>
          <a:bodyPr/>
          <a:lstStyle/>
          <a:p>
            <a:pPr marL="0" indent="0">
              <a:lnSpc>
                <a:spcPct val="100000"/>
              </a:lnSpc>
              <a:buNone/>
            </a:pPr>
            <a:r>
              <a:rPr lang="ja-JP" altLang="en-US" dirty="0"/>
              <a:t>今回</a:t>
            </a:r>
            <a:r>
              <a:rPr lang="ja-JP" altLang="en-US" dirty="0" smtClean="0"/>
              <a:t>の</a:t>
            </a:r>
            <a:r>
              <a:rPr lang="ja-JP" altLang="en-US" dirty="0"/>
              <a:t>結果</a:t>
            </a:r>
            <a:r>
              <a:rPr lang="ja-JP" altLang="en-US" dirty="0" smtClean="0"/>
              <a:t>を受けて、</a:t>
            </a:r>
            <a:r>
              <a:rPr lang="en-US" altLang="ja-JP" dirty="0" smtClean="0"/>
              <a:t>SSD300</a:t>
            </a:r>
            <a:r>
              <a:rPr lang="ja-JP" altLang="en-US" dirty="0" smtClean="0"/>
              <a:t>でも</a:t>
            </a:r>
            <a:r>
              <a:rPr lang="en-US" altLang="ja-JP" dirty="0" err="1" smtClean="0"/>
              <a:t>MobileNet</a:t>
            </a:r>
            <a:r>
              <a:rPr lang="en-US" altLang="ja-JP" dirty="0" smtClean="0"/>
              <a:t>-SSD</a:t>
            </a:r>
            <a:r>
              <a:rPr lang="ja-JP" altLang="en-US" dirty="0" smtClean="0"/>
              <a:t>と同じ条件で学習を行い、評価を比較してみた</a:t>
            </a: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44</a:t>
            </a:fld>
            <a:endParaRPr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660" y="2915716"/>
            <a:ext cx="2919169" cy="2937079"/>
          </a:xfrm>
          <a:prstGeom prst="rect">
            <a:avLst/>
          </a:prstGeom>
        </p:spPr>
      </p:pic>
      <p:pic>
        <p:nvPicPr>
          <p:cNvPr id="9" name="図 8"/>
          <p:cNvPicPr>
            <a:picLocks noChangeAspect="1"/>
          </p:cNvPicPr>
          <p:nvPr/>
        </p:nvPicPr>
        <p:blipFill>
          <a:blip r:embed="rId3"/>
          <a:stretch>
            <a:fillRect/>
          </a:stretch>
        </p:blipFill>
        <p:spPr>
          <a:xfrm>
            <a:off x="9077123" y="4515999"/>
            <a:ext cx="1709046" cy="384103"/>
          </a:xfrm>
          <a:prstGeom prst="rect">
            <a:avLst/>
          </a:prstGeom>
        </p:spPr>
      </p:pic>
      <p:pic>
        <p:nvPicPr>
          <p:cNvPr id="11" name="コンテンツ プレースホルダ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6889" y="2921983"/>
            <a:ext cx="3003402" cy="2930812"/>
          </a:xfrm>
          <a:prstGeom prst="rect">
            <a:avLst/>
          </a:prstGeom>
        </p:spPr>
      </p:pic>
      <p:pic>
        <p:nvPicPr>
          <p:cNvPr id="12" name="図 11"/>
          <p:cNvPicPr>
            <a:picLocks noChangeAspect="1"/>
          </p:cNvPicPr>
          <p:nvPr/>
        </p:nvPicPr>
        <p:blipFill>
          <a:blip r:embed="rId5"/>
          <a:stretch>
            <a:fillRect/>
          </a:stretch>
        </p:blipFill>
        <p:spPr>
          <a:xfrm>
            <a:off x="2592683" y="4714317"/>
            <a:ext cx="1587608" cy="38396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3732" y="2921984"/>
            <a:ext cx="2944487" cy="2930812"/>
          </a:xfrm>
          <a:prstGeom prst="rect">
            <a:avLst/>
          </a:prstGeom>
        </p:spPr>
      </p:pic>
      <p:pic>
        <p:nvPicPr>
          <p:cNvPr id="13" name="図 12"/>
          <p:cNvPicPr>
            <a:picLocks noChangeAspect="1"/>
          </p:cNvPicPr>
          <p:nvPr/>
        </p:nvPicPr>
        <p:blipFill>
          <a:blip r:embed="rId7"/>
          <a:stretch>
            <a:fillRect/>
          </a:stretch>
        </p:blipFill>
        <p:spPr>
          <a:xfrm>
            <a:off x="5660614" y="4531817"/>
            <a:ext cx="1596241" cy="383961"/>
          </a:xfrm>
          <a:prstGeom prst="rect">
            <a:avLst/>
          </a:prstGeom>
        </p:spPr>
      </p:pic>
    </p:spTree>
    <p:extLst>
      <p:ext uri="{BB962C8B-B14F-4D97-AF65-F5344CB8AC3E}">
        <p14:creationId xmlns:p14="http://schemas.microsoft.com/office/powerpoint/2010/main" val="228640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展望</a:t>
            </a:r>
            <a:endParaRPr kumimoji="1" lang="ja-JP" altLang="en-US" dirty="0"/>
          </a:p>
        </p:txBody>
      </p:sp>
      <p:sp>
        <p:nvSpPr>
          <p:cNvPr id="3" name="コンテンツ プレースホルダー 2"/>
          <p:cNvSpPr>
            <a:spLocks noGrp="1"/>
          </p:cNvSpPr>
          <p:nvPr>
            <p:ph idx="1"/>
          </p:nvPr>
        </p:nvSpPr>
        <p:spPr>
          <a:xfrm>
            <a:off x="1224698" y="1847850"/>
            <a:ext cx="10515600" cy="4351338"/>
          </a:xfrm>
        </p:spPr>
        <p:txBody>
          <a:bodyPr/>
          <a:lstStyle/>
          <a:p>
            <a:pPr>
              <a:lnSpc>
                <a:spcPct val="150000"/>
              </a:lnSpc>
            </a:pPr>
            <a:r>
              <a:rPr kumimoji="1" lang="en-US" altLang="ja-JP" dirty="0" err="1" smtClean="0"/>
              <a:t>MobileNet</a:t>
            </a:r>
            <a:r>
              <a:rPr kumimoji="1" lang="en-US" altLang="ja-JP" dirty="0" smtClean="0"/>
              <a:t>-SSD</a:t>
            </a:r>
            <a:r>
              <a:rPr kumimoji="1" lang="ja-JP" altLang="en-US" dirty="0" smtClean="0"/>
              <a:t>で画像サイズを上げて、さらに学習させたい</a:t>
            </a:r>
            <a:endParaRPr kumimoji="1" lang="en-US" altLang="ja-JP" dirty="0" smtClean="0"/>
          </a:p>
          <a:p>
            <a:pPr>
              <a:lnSpc>
                <a:spcPct val="150000"/>
              </a:lnSpc>
            </a:pPr>
            <a:r>
              <a:rPr kumimoji="1" lang="ja-JP" altLang="en-US" dirty="0" smtClean="0"/>
              <a:t>端末を変えて推論時間を比較</a:t>
            </a:r>
            <a:r>
              <a:rPr lang="ja-JP" altLang="en-US" dirty="0" smtClean="0"/>
              <a:t>してみたい</a:t>
            </a:r>
            <a:endParaRPr lang="en-US" altLang="ja-JP" dirty="0" smtClean="0"/>
          </a:p>
          <a:p>
            <a:pPr>
              <a:lnSpc>
                <a:spcPct val="150000"/>
              </a:lnSpc>
            </a:pPr>
            <a:r>
              <a:rPr lang="en-US" altLang="ja-JP" dirty="0" smtClean="0"/>
              <a:t>MobileNet-V2</a:t>
            </a:r>
            <a:r>
              <a:rPr lang="ja-JP" altLang="en-US" dirty="0" smtClean="0"/>
              <a:t>を実装してみたい</a:t>
            </a:r>
            <a:endParaRPr lang="en-US" altLang="ja-JP" dirty="0" smtClean="0"/>
          </a:p>
          <a:p>
            <a:pPr>
              <a:lnSpc>
                <a:spcPct val="150000"/>
              </a:lnSpc>
            </a:pPr>
            <a:r>
              <a:rPr lang="en-US" altLang="ja-JP" dirty="0" err="1"/>
              <a:t>s</a:t>
            </a:r>
            <a:r>
              <a:rPr lang="en-US" altLang="ja-JP" dirty="0" err="1" smtClean="0"/>
              <a:t>sd_keras</a:t>
            </a:r>
            <a:r>
              <a:rPr lang="ja-JP" altLang="en-US" dirty="0" smtClean="0"/>
              <a:t>（移植先の公開リポジトリ）にコミットしたい</a:t>
            </a:r>
            <a:endParaRPr lang="en-US" altLang="ja-JP" dirty="0" smtClean="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45</a:t>
            </a:fld>
            <a:endParaRPr kumimoji="1" lang="ja-JP" altLang="en-US"/>
          </a:p>
        </p:txBody>
      </p:sp>
    </p:spTree>
    <p:extLst>
      <p:ext uri="{BB962C8B-B14F-4D97-AF65-F5344CB8AC3E}">
        <p14:creationId xmlns:p14="http://schemas.microsoft.com/office/powerpoint/2010/main" val="197076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（個人的な）展望</a:t>
            </a:r>
            <a:endParaRPr kumimoji="1" lang="ja-JP" altLang="en-US" dirty="0"/>
          </a:p>
        </p:txBody>
      </p:sp>
      <p:sp>
        <p:nvSpPr>
          <p:cNvPr id="3" name="コンテンツ プレースホルダー 2"/>
          <p:cNvSpPr>
            <a:spLocks noGrp="1"/>
          </p:cNvSpPr>
          <p:nvPr>
            <p:ph idx="1"/>
          </p:nvPr>
        </p:nvSpPr>
        <p:spPr>
          <a:xfrm>
            <a:off x="1752599" y="2240403"/>
            <a:ext cx="10515600" cy="4351338"/>
          </a:xfrm>
        </p:spPr>
        <p:txBody>
          <a:bodyPr/>
          <a:lstStyle/>
          <a:p>
            <a:pPr>
              <a:lnSpc>
                <a:spcPct val="150000"/>
              </a:lnSpc>
            </a:pPr>
            <a:r>
              <a:rPr lang="ja-JP" altLang="en-US" dirty="0" smtClean="0"/>
              <a:t>強い</a:t>
            </a:r>
            <a:r>
              <a:rPr lang="en-US" altLang="ja-JP" dirty="0" smtClean="0"/>
              <a:t>GPU</a:t>
            </a:r>
            <a:r>
              <a:rPr lang="ja-JP" altLang="en-US" dirty="0" smtClean="0"/>
              <a:t>買いたい</a:t>
            </a:r>
            <a:endParaRPr lang="en-US" altLang="ja-JP" dirty="0" smtClean="0"/>
          </a:p>
          <a:p>
            <a:pPr>
              <a:lnSpc>
                <a:spcPct val="150000"/>
              </a:lnSpc>
            </a:pPr>
            <a:r>
              <a:rPr lang="ja-JP" altLang="en-US" dirty="0" smtClean="0"/>
              <a:t>画像認識の応用（アプリケーションに組み込むなど）</a:t>
            </a:r>
            <a:endParaRPr lang="en-US" altLang="ja-JP" dirty="0" smtClean="0"/>
          </a:p>
          <a:p>
            <a:pPr>
              <a:lnSpc>
                <a:spcPct val="150000"/>
              </a:lnSpc>
            </a:pPr>
            <a:r>
              <a:rPr lang="en-US" altLang="ja-JP" dirty="0" err="1" smtClean="0"/>
              <a:t>Keras</a:t>
            </a:r>
            <a:r>
              <a:rPr lang="ja-JP" altLang="en-US" dirty="0" smtClean="0"/>
              <a:t>や</a:t>
            </a:r>
            <a:r>
              <a:rPr lang="en-US" altLang="ja-JP" dirty="0" err="1" smtClean="0"/>
              <a:t>numpy</a:t>
            </a:r>
            <a:r>
              <a:rPr lang="ja-JP" altLang="en-US" dirty="0" smtClean="0"/>
              <a:t>を使いこなしたい</a:t>
            </a:r>
            <a:endParaRPr lang="en-US" altLang="ja-JP" dirty="0" smtClean="0"/>
          </a:p>
          <a:p>
            <a:pPr>
              <a:lnSpc>
                <a:spcPct val="150000"/>
              </a:lnSpc>
            </a:pPr>
            <a:r>
              <a:rPr lang="en-US" altLang="ja-JP" dirty="0" smtClean="0"/>
              <a:t>DCGAN</a:t>
            </a:r>
            <a:r>
              <a:rPr lang="ja-JP" altLang="en-US" dirty="0" smtClean="0"/>
              <a:t>やってみたい（ゲームに使えそう！）</a:t>
            </a:r>
            <a:endParaRPr lang="en-US" altLang="ja-JP" dirty="0" smtClean="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46</a:t>
            </a:fld>
            <a:endParaRPr kumimoji="1" lang="ja-JP" altLang="en-US"/>
          </a:p>
        </p:txBody>
      </p:sp>
    </p:spTree>
    <p:extLst>
      <p:ext uri="{BB962C8B-B14F-4D97-AF65-F5344CB8AC3E}">
        <p14:creationId xmlns:p14="http://schemas.microsoft.com/office/powerpoint/2010/main" val="12259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感想（勉強になったこと）</a:t>
            </a:r>
            <a:endParaRPr kumimoji="1" lang="ja-JP" altLang="en-US" dirty="0"/>
          </a:p>
        </p:txBody>
      </p:sp>
      <p:sp>
        <p:nvSpPr>
          <p:cNvPr id="3" name="コンテンツ プレースホルダー 2"/>
          <p:cNvSpPr>
            <a:spLocks noGrp="1"/>
          </p:cNvSpPr>
          <p:nvPr>
            <p:ph idx="1"/>
          </p:nvPr>
        </p:nvSpPr>
        <p:spPr>
          <a:xfrm>
            <a:off x="838200" y="2089576"/>
            <a:ext cx="10515600" cy="4351338"/>
          </a:xfrm>
        </p:spPr>
        <p:txBody>
          <a:bodyPr>
            <a:normAutofit/>
          </a:bodyPr>
          <a:lstStyle/>
          <a:p>
            <a:pPr marL="0" indent="0" algn="ctr">
              <a:buNone/>
            </a:pPr>
            <a:endParaRPr kumimoji="1" lang="en-US" altLang="ja-JP" sz="6600" dirty="0" smtClean="0"/>
          </a:p>
          <a:p>
            <a:pPr marL="0" indent="0" algn="ctr">
              <a:buNone/>
            </a:pPr>
            <a:r>
              <a:rPr kumimoji="1" lang="ja-JP" altLang="en-US" sz="6600" dirty="0" smtClean="0"/>
              <a:t>だいたいやったこと</a:t>
            </a:r>
            <a:r>
              <a:rPr kumimoji="1" lang="ja-JP" altLang="en-US" sz="6800" dirty="0" smtClean="0">
                <a:solidFill>
                  <a:srgbClr val="27DFDB"/>
                </a:solidFill>
              </a:rPr>
              <a:t>全部</a:t>
            </a:r>
            <a:endParaRPr kumimoji="1" lang="ja-JP" altLang="en-US" sz="6800" dirty="0">
              <a:solidFill>
                <a:srgbClr val="27DFDB"/>
              </a:solidFill>
            </a:endParaRPr>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47</a:t>
            </a:fld>
            <a:endParaRPr kumimoji="1" lang="ja-JP" altLang="en-US"/>
          </a:p>
        </p:txBody>
      </p:sp>
    </p:spTree>
    <p:extLst>
      <p:ext uri="{BB962C8B-B14F-4D97-AF65-F5344CB8AC3E}">
        <p14:creationId xmlns:p14="http://schemas.microsoft.com/office/powerpoint/2010/main" val="25853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感想（勉強になったこと）</a:t>
            </a:r>
            <a:endParaRPr kumimoji="1" lang="ja-JP" altLang="en-US" dirty="0"/>
          </a:p>
        </p:txBody>
      </p:sp>
      <p:sp>
        <p:nvSpPr>
          <p:cNvPr id="4" name="コンテンツ プレースホルダー 2"/>
          <p:cNvSpPr>
            <a:spLocks noGrp="1"/>
          </p:cNvSpPr>
          <p:nvPr>
            <p:ph idx="1"/>
          </p:nvPr>
        </p:nvSpPr>
        <p:spPr>
          <a:xfrm>
            <a:off x="1676400" y="1618234"/>
            <a:ext cx="10515600" cy="4773138"/>
          </a:xfrm>
        </p:spPr>
        <p:txBody>
          <a:bodyPr/>
          <a:lstStyle/>
          <a:p>
            <a:pPr>
              <a:lnSpc>
                <a:spcPct val="150000"/>
              </a:lnSpc>
            </a:pPr>
            <a:r>
              <a:rPr lang="en-US" altLang="ja-JP" dirty="0" smtClean="0"/>
              <a:t>Linux</a:t>
            </a:r>
            <a:r>
              <a:rPr lang="ja-JP" altLang="en-US" dirty="0" err="1" smtClean="0"/>
              <a:t>、</a:t>
            </a:r>
            <a:r>
              <a:rPr lang="en-US" altLang="ja-JP" dirty="0" smtClean="0"/>
              <a:t>Docker</a:t>
            </a:r>
            <a:r>
              <a:rPr lang="ja-JP" altLang="en-US" dirty="0" err="1" smtClean="0"/>
              <a:t>、</a:t>
            </a:r>
            <a:r>
              <a:rPr lang="en-US" altLang="ja-JP" dirty="0" err="1" smtClean="0"/>
              <a:t>Git</a:t>
            </a:r>
            <a:r>
              <a:rPr lang="ja-JP" altLang="en-US" dirty="0" smtClean="0"/>
              <a:t>をコマンドラインで動かす</a:t>
            </a:r>
            <a:endParaRPr lang="en-US" altLang="ja-JP" dirty="0" smtClean="0"/>
          </a:p>
          <a:p>
            <a:pPr>
              <a:lnSpc>
                <a:spcPct val="150000"/>
              </a:lnSpc>
            </a:pPr>
            <a:r>
              <a:rPr lang="ja-JP" altLang="en-US" dirty="0" smtClean="0"/>
              <a:t>機械</a:t>
            </a:r>
            <a:r>
              <a:rPr lang="ja-JP" altLang="en-US" dirty="0"/>
              <a:t>学習</a:t>
            </a:r>
            <a:r>
              <a:rPr lang="ja-JP" altLang="en-US" dirty="0" smtClean="0"/>
              <a:t>の基礎知識（パーセプトロンから</a:t>
            </a:r>
            <a:r>
              <a:rPr lang="en-US" altLang="ja-JP" dirty="0" smtClean="0"/>
              <a:t>CNN</a:t>
            </a:r>
            <a:r>
              <a:rPr lang="ja-JP" altLang="en-US" dirty="0" smtClean="0"/>
              <a:t>まで）</a:t>
            </a:r>
            <a:endParaRPr lang="en-US" altLang="ja-JP" dirty="0" smtClean="0"/>
          </a:p>
          <a:p>
            <a:pPr>
              <a:lnSpc>
                <a:spcPct val="150000"/>
              </a:lnSpc>
            </a:pPr>
            <a:r>
              <a:rPr lang="en-US" altLang="ja-JP" dirty="0" smtClean="0"/>
              <a:t>SSD</a:t>
            </a:r>
            <a:r>
              <a:rPr lang="ja-JP" altLang="en-US" dirty="0" smtClean="0"/>
              <a:t>などの画像認識のモデル構築</a:t>
            </a:r>
            <a:endParaRPr lang="en-US" altLang="ja-JP" dirty="0" smtClean="0"/>
          </a:p>
          <a:p>
            <a:pPr>
              <a:lnSpc>
                <a:spcPct val="150000"/>
              </a:lnSpc>
            </a:pPr>
            <a:r>
              <a:rPr lang="en-US" altLang="ja-JP" dirty="0" err="1" smtClean="0"/>
              <a:t>Keras</a:t>
            </a:r>
            <a:r>
              <a:rPr lang="ja-JP" altLang="en-US" dirty="0" err="1" smtClean="0"/>
              <a:t>、</a:t>
            </a:r>
            <a:r>
              <a:rPr lang="en-US" altLang="ja-JP" dirty="0" err="1" smtClean="0"/>
              <a:t>numpy</a:t>
            </a:r>
            <a:r>
              <a:rPr lang="ja-JP" altLang="en-US" dirty="0" smtClean="0"/>
              <a:t>などの便利なライブラリ</a:t>
            </a:r>
            <a:endParaRPr lang="en-US" altLang="ja-JP" dirty="0" smtClean="0"/>
          </a:p>
          <a:p>
            <a:pPr>
              <a:lnSpc>
                <a:spcPct val="150000"/>
              </a:lnSpc>
            </a:pPr>
            <a:r>
              <a:rPr lang="en-US" altLang="ja-JP" dirty="0" err="1" smtClean="0"/>
              <a:t>MarkDown</a:t>
            </a:r>
            <a:r>
              <a:rPr lang="ja-JP" altLang="en-US" dirty="0" smtClean="0"/>
              <a:t>などのドキュメント記法</a:t>
            </a:r>
            <a:endParaRPr lang="en-US" altLang="ja-JP" dirty="0" smtClean="0"/>
          </a:p>
          <a:p>
            <a:pPr>
              <a:lnSpc>
                <a:spcPct val="150000"/>
              </a:lnSpc>
            </a:pPr>
            <a:r>
              <a:rPr lang="ja-JP" altLang="en-US" dirty="0" smtClean="0"/>
              <a:t>英語の論文の読み方、読む意義</a:t>
            </a:r>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48</a:t>
            </a:fld>
            <a:endParaRPr kumimoji="1" lang="ja-JP" altLang="en-US"/>
          </a:p>
        </p:txBody>
      </p:sp>
    </p:spTree>
    <p:extLst>
      <p:ext uri="{BB962C8B-B14F-4D97-AF65-F5344CB8AC3E}">
        <p14:creationId xmlns:p14="http://schemas.microsoft.com/office/powerpoint/2010/main" val="131317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感想（勉強になったこと）</a:t>
            </a:r>
            <a:endParaRPr kumimoji="1" lang="ja-JP" altLang="en-US" dirty="0"/>
          </a:p>
        </p:txBody>
      </p:sp>
      <p:sp>
        <p:nvSpPr>
          <p:cNvPr id="4" name="コンテンツ プレースホルダー 2"/>
          <p:cNvSpPr>
            <a:spLocks noGrp="1"/>
          </p:cNvSpPr>
          <p:nvPr>
            <p:ph idx="1"/>
          </p:nvPr>
        </p:nvSpPr>
        <p:spPr>
          <a:xfrm>
            <a:off x="1676400" y="1618234"/>
            <a:ext cx="10515600" cy="4773138"/>
          </a:xfrm>
        </p:spPr>
        <p:txBody>
          <a:bodyPr/>
          <a:lstStyle/>
          <a:p>
            <a:pPr>
              <a:lnSpc>
                <a:spcPct val="150000"/>
              </a:lnSpc>
            </a:pPr>
            <a:r>
              <a:rPr lang="en-US" altLang="ja-JP" dirty="0" smtClean="0"/>
              <a:t>Linux</a:t>
            </a:r>
            <a:r>
              <a:rPr lang="ja-JP" altLang="en-US" dirty="0" err="1" smtClean="0"/>
              <a:t>、</a:t>
            </a:r>
            <a:r>
              <a:rPr lang="en-US" altLang="ja-JP" dirty="0" smtClean="0"/>
              <a:t>Docker</a:t>
            </a:r>
            <a:r>
              <a:rPr lang="ja-JP" altLang="en-US" dirty="0" err="1" smtClean="0"/>
              <a:t>、</a:t>
            </a:r>
            <a:r>
              <a:rPr lang="en-US" altLang="ja-JP" dirty="0" err="1" smtClean="0"/>
              <a:t>Git</a:t>
            </a:r>
            <a:r>
              <a:rPr lang="ja-JP" altLang="en-US" dirty="0" smtClean="0"/>
              <a:t>をコマンドラインで動かす</a:t>
            </a:r>
            <a:endParaRPr lang="en-US" altLang="ja-JP" dirty="0" smtClean="0"/>
          </a:p>
          <a:p>
            <a:pPr>
              <a:lnSpc>
                <a:spcPct val="150000"/>
              </a:lnSpc>
            </a:pPr>
            <a:r>
              <a:rPr lang="ja-JP" altLang="en-US" dirty="0" smtClean="0">
                <a:solidFill>
                  <a:schemeClr val="bg1">
                    <a:lumMod val="50000"/>
                    <a:lumOff val="50000"/>
                  </a:schemeClr>
                </a:solidFill>
              </a:rPr>
              <a:t>機械</a:t>
            </a:r>
            <a:r>
              <a:rPr lang="ja-JP" altLang="en-US" dirty="0">
                <a:solidFill>
                  <a:schemeClr val="bg1">
                    <a:lumMod val="50000"/>
                    <a:lumOff val="50000"/>
                  </a:schemeClr>
                </a:solidFill>
              </a:rPr>
              <a:t>学習</a:t>
            </a:r>
            <a:r>
              <a:rPr lang="ja-JP" altLang="en-US" dirty="0" smtClean="0">
                <a:solidFill>
                  <a:schemeClr val="bg1">
                    <a:lumMod val="50000"/>
                    <a:lumOff val="50000"/>
                  </a:schemeClr>
                </a:solidFill>
              </a:rPr>
              <a:t>の基礎知識（パーセプトロンから</a:t>
            </a:r>
            <a:r>
              <a:rPr lang="en-US" altLang="ja-JP" dirty="0" smtClean="0">
                <a:solidFill>
                  <a:schemeClr val="bg1">
                    <a:lumMod val="50000"/>
                    <a:lumOff val="50000"/>
                  </a:schemeClr>
                </a:solidFill>
              </a:rPr>
              <a:t>CNN</a:t>
            </a:r>
            <a:r>
              <a:rPr lang="ja-JP" altLang="en-US" dirty="0" smtClean="0">
                <a:solidFill>
                  <a:schemeClr val="bg1">
                    <a:lumMod val="50000"/>
                    <a:lumOff val="50000"/>
                  </a:schemeClr>
                </a:solidFill>
              </a:rPr>
              <a:t>まで）</a:t>
            </a:r>
            <a:endParaRPr lang="en-US" altLang="ja-JP" dirty="0" smtClean="0">
              <a:solidFill>
                <a:schemeClr val="bg1">
                  <a:lumMod val="50000"/>
                  <a:lumOff val="50000"/>
                </a:schemeClr>
              </a:solidFill>
            </a:endParaRPr>
          </a:p>
          <a:p>
            <a:pPr>
              <a:lnSpc>
                <a:spcPct val="150000"/>
              </a:lnSpc>
            </a:pPr>
            <a:r>
              <a:rPr lang="en-US" altLang="ja-JP" dirty="0" smtClean="0">
                <a:solidFill>
                  <a:schemeClr val="bg1">
                    <a:lumMod val="50000"/>
                    <a:lumOff val="50000"/>
                  </a:schemeClr>
                </a:solidFill>
              </a:rPr>
              <a:t>SSD</a:t>
            </a:r>
            <a:r>
              <a:rPr lang="ja-JP" altLang="en-US" dirty="0" smtClean="0">
                <a:solidFill>
                  <a:schemeClr val="bg1">
                    <a:lumMod val="50000"/>
                    <a:lumOff val="50000"/>
                  </a:schemeClr>
                </a:solidFill>
              </a:rPr>
              <a:t>などの画像認識のモデル構築</a:t>
            </a:r>
            <a:endParaRPr lang="en-US" altLang="ja-JP" dirty="0" smtClean="0">
              <a:solidFill>
                <a:schemeClr val="bg1">
                  <a:lumMod val="50000"/>
                  <a:lumOff val="50000"/>
                </a:schemeClr>
              </a:solidFill>
            </a:endParaRPr>
          </a:p>
          <a:p>
            <a:pPr>
              <a:lnSpc>
                <a:spcPct val="150000"/>
              </a:lnSpc>
            </a:pPr>
            <a:r>
              <a:rPr lang="en-US" altLang="ja-JP" dirty="0" err="1" smtClean="0">
                <a:solidFill>
                  <a:schemeClr val="bg1">
                    <a:lumMod val="50000"/>
                    <a:lumOff val="50000"/>
                  </a:schemeClr>
                </a:solidFill>
              </a:rPr>
              <a:t>Keras</a:t>
            </a:r>
            <a:r>
              <a:rPr lang="ja-JP" altLang="en-US" dirty="0" err="1" smtClean="0">
                <a:solidFill>
                  <a:schemeClr val="bg1">
                    <a:lumMod val="50000"/>
                    <a:lumOff val="50000"/>
                  </a:schemeClr>
                </a:solidFill>
              </a:rPr>
              <a:t>、</a:t>
            </a:r>
            <a:r>
              <a:rPr lang="en-US" altLang="ja-JP" dirty="0" err="1" smtClean="0">
                <a:solidFill>
                  <a:schemeClr val="bg1">
                    <a:lumMod val="50000"/>
                    <a:lumOff val="50000"/>
                  </a:schemeClr>
                </a:solidFill>
              </a:rPr>
              <a:t>numpy</a:t>
            </a:r>
            <a:r>
              <a:rPr lang="ja-JP" altLang="en-US" dirty="0" smtClean="0">
                <a:solidFill>
                  <a:schemeClr val="bg1">
                    <a:lumMod val="50000"/>
                    <a:lumOff val="50000"/>
                  </a:schemeClr>
                </a:solidFill>
              </a:rPr>
              <a:t>などの便利なライブラリ</a:t>
            </a:r>
            <a:endParaRPr lang="en-US" altLang="ja-JP" dirty="0" smtClean="0">
              <a:solidFill>
                <a:schemeClr val="bg1">
                  <a:lumMod val="50000"/>
                  <a:lumOff val="50000"/>
                </a:schemeClr>
              </a:solidFill>
            </a:endParaRPr>
          </a:p>
          <a:p>
            <a:pPr>
              <a:lnSpc>
                <a:spcPct val="150000"/>
              </a:lnSpc>
            </a:pPr>
            <a:r>
              <a:rPr lang="en-US" altLang="ja-JP" dirty="0" err="1" smtClean="0">
                <a:solidFill>
                  <a:schemeClr val="bg1">
                    <a:lumMod val="50000"/>
                    <a:lumOff val="50000"/>
                  </a:schemeClr>
                </a:solidFill>
              </a:rPr>
              <a:t>MarkDown</a:t>
            </a:r>
            <a:r>
              <a:rPr lang="ja-JP" altLang="en-US" dirty="0" smtClean="0">
                <a:solidFill>
                  <a:schemeClr val="bg1">
                    <a:lumMod val="50000"/>
                    <a:lumOff val="50000"/>
                  </a:schemeClr>
                </a:solidFill>
              </a:rPr>
              <a:t>などのドキュメント記法</a:t>
            </a:r>
            <a:endParaRPr lang="en-US" altLang="ja-JP" dirty="0" smtClean="0">
              <a:solidFill>
                <a:schemeClr val="bg1">
                  <a:lumMod val="50000"/>
                  <a:lumOff val="50000"/>
                </a:schemeClr>
              </a:solidFill>
            </a:endParaRPr>
          </a:p>
          <a:p>
            <a:pPr>
              <a:lnSpc>
                <a:spcPct val="150000"/>
              </a:lnSpc>
            </a:pPr>
            <a:r>
              <a:rPr lang="ja-JP" altLang="en-US" dirty="0" smtClean="0">
                <a:solidFill>
                  <a:schemeClr val="bg1">
                    <a:lumMod val="50000"/>
                    <a:lumOff val="50000"/>
                  </a:schemeClr>
                </a:solidFill>
              </a:rPr>
              <a:t>英語の論文の読み方、読む意義</a:t>
            </a:r>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49</a:t>
            </a:fld>
            <a:endParaRPr kumimoji="1" lang="ja-JP" altLang="en-US"/>
          </a:p>
        </p:txBody>
      </p:sp>
    </p:spTree>
    <p:extLst>
      <p:ext uri="{BB962C8B-B14F-4D97-AF65-F5344CB8AC3E}">
        <p14:creationId xmlns:p14="http://schemas.microsoft.com/office/powerpoint/2010/main" val="426960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1500" y="695064"/>
            <a:ext cx="11049000" cy="2802116"/>
          </a:xfrm>
        </p:spPr>
        <p:txBody>
          <a:bodyPr>
            <a:normAutofit/>
          </a:bodyPr>
          <a:lstStyle/>
          <a:p>
            <a:pPr marL="0" indent="0" algn="ctr">
              <a:lnSpc>
                <a:spcPct val="150000"/>
              </a:lnSpc>
            </a:pPr>
            <a:r>
              <a:rPr lang="en-US" altLang="ja-JP" sz="2800" dirty="0" err="1"/>
              <a:t>Multibox</a:t>
            </a:r>
            <a:r>
              <a:rPr lang="en-US" altLang="ja-JP" sz="2800" dirty="0"/>
              <a:t> Detector: </a:t>
            </a:r>
            <a:r>
              <a:rPr lang="ja-JP" altLang="en-US" sz="2800" dirty="0"/>
              <a:t>いろいろな解像度で</a:t>
            </a:r>
            <a:r>
              <a:rPr lang="en-US" altLang="ja-JP" sz="2800" dirty="0"/>
              <a:t>Box</a:t>
            </a:r>
            <a:r>
              <a:rPr lang="ja-JP" altLang="en-US" sz="2800" dirty="0" err="1"/>
              <a:t>を置</a:t>
            </a:r>
            <a:r>
              <a:rPr lang="ja-JP" altLang="en-US" sz="2800" dirty="0"/>
              <a:t>いて</a:t>
            </a:r>
            <a:r>
              <a:rPr lang="en-US" altLang="ja-JP" sz="2800" dirty="0"/>
              <a:t/>
            </a:r>
            <a:br>
              <a:rPr lang="en-US" altLang="ja-JP" sz="2800" dirty="0"/>
            </a:br>
            <a:r>
              <a:rPr lang="ja-JP" altLang="en-US" sz="2800" dirty="0"/>
              <a:t>オブジェクトを見分ける</a:t>
            </a:r>
            <a:r>
              <a:rPr lang="en-US" altLang="ja-JP" dirty="0"/>
              <a:t/>
            </a:r>
            <a:br>
              <a:rPr lang="en-US" altLang="ja-JP" dirty="0"/>
            </a:br>
            <a:endParaRPr kumimoji="1" lang="ja-JP" altLang="en-US"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506924"/>
            <a:ext cx="10515600" cy="2988740"/>
          </a:xfr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5</a:t>
            </a:fld>
            <a:endParaRPr kumimoji="1" lang="ja-JP" altLang="en-US" dirty="0"/>
          </a:p>
        </p:txBody>
      </p:sp>
      <p:sp>
        <p:nvSpPr>
          <p:cNvPr id="6" name="テキスト ボックス 5"/>
          <p:cNvSpPr txBox="1"/>
          <p:nvPr/>
        </p:nvSpPr>
        <p:spPr>
          <a:xfrm>
            <a:off x="1608233" y="5495664"/>
            <a:ext cx="8975534" cy="492443"/>
          </a:xfrm>
          <a:prstGeom prst="rect">
            <a:avLst/>
          </a:prstGeom>
          <a:noFill/>
        </p:spPr>
        <p:txBody>
          <a:bodyPr wrap="none" rtlCol="0">
            <a:spAutoFit/>
          </a:bodyPr>
          <a:lstStyle/>
          <a:p>
            <a:pPr algn="ctr"/>
            <a:r>
              <a:rPr lang="en-US" altLang="ja-JP" sz="1400" dirty="0" smtClean="0"/>
              <a:t> </a:t>
            </a:r>
            <a:r>
              <a:rPr lang="ja-JP" altLang="en-US" sz="1200" dirty="0" smtClean="0"/>
              <a:t>出典：</a:t>
            </a:r>
            <a:r>
              <a:rPr lang="en-US" altLang="ja-JP" sz="1200" dirty="0" smtClean="0"/>
              <a:t>Wei </a:t>
            </a:r>
            <a:r>
              <a:rPr lang="en-US" altLang="ja-JP" sz="1200" dirty="0"/>
              <a:t>Liu, </a:t>
            </a:r>
            <a:r>
              <a:rPr lang="en-US" altLang="ja-JP" sz="1200" dirty="0" err="1"/>
              <a:t>Dragomir</a:t>
            </a:r>
            <a:r>
              <a:rPr lang="en-US" altLang="ja-JP" sz="1200" dirty="0"/>
              <a:t> </a:t>
            </a:r>
            <a:r>
              <a:rPr lang="en-US" altLang="ja-JP" sz="1200" dirty="0" err="1"/>
              <a:t>Anguelov</a:t>
            </a:r>
            <a:r>
              <a:rPr lang="en-US" altLang="ja-JP" sz="1200" dirty="0"/>
              <a:t>, </a:t>
            </a:r>
            <a:r>
              <a:rPr lang="en-US" altLang="ja-JP" sz="1200" dirty="0" err="1"/>
              <a:t>Dumitru</a:t>
            </a:r>
            <a:r>
              <a:rPr lang="en-US" altLang="ja-JP" sz="1200" dirty="0"/>
              <a:t> </a:t>
            </a:r>
            <a:r>
              <a:rPr lang="en-US" altLang="ja-JP" sz="1200" dirty="0" err="1"/>
              <a:t>Erhan</a:t>
            </a:r>
            <a:r>
              <a:rPr lang="en-US" altLang="ja-JP" sz="1200" dirty="0"/>
              <a:t>, Christian </a:t>
            </a:r>
            <a:r>
              <a:rPr lang="en-US" altLang="ja-JP" sz="1200" dirty="0" err="1"/>
              <a:t>Szegedy</a:t>
            </a:r>
            <a:r>
              <a:rPr lang="en-US" altLang="ja-JP" sz="1200" dirty="0"/>
              <a:t>, Scott Reed, Cheng-Yang Fu, Alexander C. </a:t>
            </a:r>
            <a:r>
              <a:rPr lang="en-US" altLang="ja-JP" sz="1200" dirty="0" smtClean="0"/>
              <a:t>Berg</a:t>
            </a:r>
          </a:p>
          <a:p>
            <a:pPr algn="ctr"/>
            <a:r>
              <a:rPr kumimoji="1" lang="en-US" altLang="ja-JP" sz="1200" dirty="0" smtClean="0"/>
              <a:t>“</a:t>
            </a:r>
            <a:r>
              <a:rPr lang="en-US" altLang="ja-JP" sz="1200" b="1" dirty="0"/>
              <a:t>SSD: Single Shot </a:t>
            </a:r>
            <a:r>
              <a:rPr lang="en-US" altLang="ja-JP" sz="1200" b="1" dirty="0" err="1"/>
              <a:t>MultiBox</a:t>
            </a:r>
            <a:r>
              <a:rPr lang="en-US" altLang="ja-JP" sz="1200" b="1" dirty="0"/>
              <a:t> </a:t>
            </a:r>
            <a:r>
              <a:rPr lang="en-US" altLang="ja-JP" sz="1200" b="1" dirty="0" smtClean="0"/>
              <a:t>Detector</a:t>
            </a:r>
            <a:r>
              <a:rPr lang="en-US" altLang="ja-JP" sz="1200" dirty="0"/>
              <a:t>” in ECCV 2016 </a:t>
            </a:r>
            <a:r>
              <a:rPr lang="en-US" altLang="ja-JP" sz="1200" dirty="0" smtClean="0"/>
              <a:t>, 29 </a:t>
            </a:r>
            <a:r>
              <a:rPr lang="en-US" altLang="ja-JP" sz="1200" dirty="0"/>
              <a:t>Dec </a:t>
            </a:r>
            <a:r>
              <a:rPr lang="en-US" altLang="ja-JP" sz="1200" dirty="0" smtClean="0"/>
              <a:t>2016 </a:t>
            </a:r>
            <a:endParaRPr kumimoji="1" lang="ja-JP" altLang="en-US" sz="1200" dirty="0"/>
          </a:p>
        </p:txBody>
      </p:sp>
    </p:spTree>
    <p:extLst>
      <p:ext uri="{BB962C8B-B14F-4D97-AF65-F5344CB8AC3E}">
        <p14:creationId xmlns:p14="http://schemas.microsoft.com/office/powerpoint/2010/main" val="357145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感想（勉強になったこと）</a:t>
            </a:r>
            <a:endParaRPr kumimoji="1" lang="ja-JP" altLang="en-US" dirty="0"/>
          </a:p>
        </p:txBody>
      </p:sp>
      <p:sp>
        <p:nvSpPr>
          <p:cNvPr id="4" name="コンテンツ プレースホルダー 2"/>
          <p:cNvSpPr>
            <a:spLocks noGrp="1"/>
          </p:cNvSpPr>
          <p:nvPr>
            <p:ph idx="1"/>
          </p:nvPr>
        </p:nvSpPr>
        <p:spPr>
          <a:xfrm>
            <a:off x="1676400" y="1618234"/>
            <a:ext cx="10515600" cy="4773138"/>
          </a:xfrm>
        </p:spPr>
        <p:txBody>
          <a:bodyPr/>
          <a:lstStyle/>
          <a:p>
            <a:pPr>
              <a:lnSpc>
                <a:spcPct val="150000"/>
              </a:lnSpc>
            </a:pPr>
            <a:r>
              <a:rPr lang="en-US" altLang="ja-JP" dirty="0" smtClean="0">
                <a:solidFill>
                  <a:schemeClr val="bg1">
                    <a:lumMod val="50000"/>
                    <a:lumOff val="50000"/>
                  </a:schemeClr>
                </a:solidFill>
              </a:rPr>
              <a:t>Linux</a:t>
            </a:r>
            <a:r>
              <a:rPr lang="ja-JP" altLang="en-US" dirty="0" err="1" smtClean="0">
                <a:solidFill>
                  <a:schemeClr val="bg1">
                    <a:lumMod val="50000"/>
                    <a:lumOff val="50000"/>
                  </a:schemeClr>
                </a:solidFill>
              </a:rPr>
              <a:t>、</a:t>
            </a:r>
            <a:r>
              <a:rPr lang="en-US" altLang="ja-JP" dirty="0" smtClean="0">
                <a:solidFill>
                  <a:schemeClr val="bg1">
                    <a:lumMod val="50000"/>
                    <a:lumOff val="50000"/>
                  </a:schemeClr>
                </a:solidFill>
              </a:rPr>
              <a:t>Docker</a:t>
            </a:r>
            <a:r>
              <a:rPr lang="ja-JP" altLang="en-US" dirty="0" err="1" smtClean="0">
                <a:solidFill>
                  <a:schemeClr val="bg1">
                    <a:lumMod val="50000"/>
                    <a:lumOff val="50000"/>
                  </a:schemeClr>
                </a:solidFill>
              </a:rPr>
              <a:t>、</a:t>
            </a:r>
            <a:r>
              <a:rPr lang="en-US" altLang="ja-JP" dirty="0" err="1" smtClean="0">
                <a:solidFill>
                  <a:schemeClr val="bg1">
                    <a:lumMod val="50000"/>
                    <a:lumOff val="50000"/>
                  </a:schemeClr>
                </a:solidFill>
              </a:rPr>
              <a:t>Git</a:t>
            </a:r>
            <a:r>
              <a:rPr lang="ja-JP" altLang="en-US" dirty="0" smtClean="0">
                <a:solidFill>
                  <a:schemeClr val="bg1">
                    <a:lumMod val="50000"/>
                    <a:lumOff val="50000"/>
                  </a:schemeClr>
                </a:solidFill>
              </a:rPr>
              <a:t>をコマンドラインで動かす</a:t>
            </a:r>
            <a:endParaRPr lang="en-US" altLang="ja-JP" dirty="0" smtClean="0">
              <a:solidFill>
                <a:schemeClr val="bg1">
                  <a:lumMod val="50000"/>
                  <a:lumOff val="50000"/>
                </a:schemeClr>
              </a:solidFill>
            </a:endParaRPr>
          </a:p>
          <a:p>
            <a:pPr>
              <a:lnSpc>
                <a:spcPct val="150000"/>
              </a:lnSpc>
            </a:pPr>
            <a:r>
              <a:rPr lang="ja-JP" altLang="en-US" dirty="0" smtClean="0"/>
              <a:t>機械</a:t>
            </a:r>
            <a:r>
              <a:rPr lang="ja-JP" altLang="en-US" dirty="0"/>
              <a:t>学習</a:t>
            </a:r>
            <a:r>
              <a:rPr lang="ja-JP" altLang="en-US" dirty="0" smtClean="0"/>
              <a:t>の基礎知識（パーセプトロンから</a:t>
            </a:r>
            <a:r>
              <a:rPr lang="en-US" altLang="ja-JP" dirty="0" smtClean="0"/>
              <a:t>CNN</a:t>
            </a:r>
            <a:r>
              <a:rPr lang="ja-JP" altLang="en-US" dirty="0" smtClean="0"/>
              <a:t>まで）</a:t>
            </a:r>
            <a:endParaRPr lang="en-US" altLang="ja-JP" dirty="0" smtClean="0"/>
          </a:p>
          <a:p>
            <a:pPr>
              <a:lnSpc>
                <a:spcPct val="150000"/>
              </a:lnSpc>
            </a:pPr>
            <a:r>
              <a:rPr lang="en-US" altLang="ja-JP" dirty="0" smtClean="0">
                <a:solidFill>
                  <a:schemeClr val="bg1">
                    <a:lumMod val="50000"/>
                    <a:lumOff val="50000"/>
                  </a:schemeClr>
                </a:solidFill>
              </a:rPr>
              <a:t>SSD</a:t>
            </a:r>
            <a:r>
              <a:rPr lang="ja-JP" altLang="en-US" dirty="0" smtClean="0">
                <a:solidFill>
                  <a:schemeClr val="bg1">
                    <a:lumMod val="50000"/>
                    <a:lumOff val="50000"/>
                  </a:schemeClr>
                </a:solidFill>
              </a:rPr>
              <a:t>などの画像認識のモデル構築</a:t>
            </a:r>
            <a:endParaRPr lang="en-US" altLang="ja-JP" dirty="0" smtClean="0">
              <a:solidFill>
                <a:schemeClr val="bg1">
                  <a:lumMod val="50000"/>
                  <a:lumOff val="50000"/>
                </a:schemeClr>
              </a:solidFill>
            </a:endParaRPr>
          </a:p>
          <a:p>
            <a:pPr>
              <a:lnSpc>
                <a:spcPct val="150000"/>
              </a:lnSpc>
            </a:pPr>
            <a:r>
              <a:rPr lang="en-US" altLang="ja-JP" dirty="0" err="1" smtClean="0">
                <a:solidFill>
                  <a:schemeClr val="bg1">
                    <a:lumMod val="50000"/>
                    <a:lumOff val="50000"/>
                  </a:schemeClr>
                </a:solidFill>
              </a:rPr>
              <a:t>Keras</a:t>
            </a:r>
            <a:r>
              <a:rPr lang="ja-JP" altLang="en-US" dirty="0" err="1" smtClean="0">
                <a:solidFill>
                  <a:schemeClr val="bg1">
                    <a:lumMod val="50000"/>
                    <a:lumOff val="50000"/>
                  </a:schemeClr>
                </a:solidFill>
              </a:rPr>
              <a:t>、</a:t>
            </a:r>
            <a:r>
              <a:rPr lang="en-US" altLang="ja-JP" dirty="0" err="1" smtClean="0">
                <a:solidFill>
                  <a:schemeClr val="bg1">
                    <a:lumMod val="50000"/>
                    <a:lumOff val="50000"/>
                  </a:schemeClr>
                </a:solidFill>
              </a:rPr>
              <a:t>numpy</a:t>
            </a:r>
            <a:r>
              <a:rPr lang="ja-JP" altLang="en-US" dirty="0" smtClean="0">
                <a:solidFill>
                  <a:schemeClr val="bg1">
                    <a:lumMod val="50000"/>
                    <a:lumOff val="50000"/>
                  </a:schemeClr>
                </a:solidFill>
              </a:rPr>
              <a:t>などの便利なライブラリ</a:t>
            </a:r>
            <a:endParaRPr lang="en-US" altLang="ja-JP" dirty="0" smtClean="0">
              <a:solidFill>
                <a:schemeClr val="bg1">
                  <a:lumMod val="50000"/>
                  <a:lumOff val="50000"/>
                </a:schemeClr>
              </a:solidFill>
            </a:endParaRPr>
          </a:p>
          <a:p>
            <a:pPr>
              <a:lnSpc>
                <a:spcPct val="150000"/>
              </a:lnSpc>
            </a:pPr>
            <a:r>
              <a:rPr lang="en-US" altLang="ja-JP" dirty="0" err="1" smtClean="0">
                <a:solidFill>
                  <a:schemeClr val="bg1">
                    <a:lumMod val="50000"/>
                    <a:lumOff val="50000"/>
                  </a:schemeClr>
                </a:solidFill>
              </a:rPr>
              <a:t>MarkDown</a:t>
            </a:r>
            <a:r>
              <a:rPr lang="ja-JP" altLang="en-US" dirty="0" smtClean="0">
                <a:solidFill>
                  <a:schemeClr val="bg1">
                    <a:lumMod val="50000"/>
                    <a:lumOff val="50000"/>
                  </a:schemeClr>
                </a:solidFill>
              </a:rPr>
              <a:t>などのドキュメント記法</a:t>
            </a:r>
            <a:endParaRPr lang="en-US" altLang="ja-JP" dirty="0" smtClean="0">
              <a:solidFill>
                <a:schemeClr val="bg1">
                  <a:lumMod val="50000"/>
                  <a:lumOff val="50000"/>
                </a:schemeClr>
              </a:solidFill>
            </a:endParaRPr>
          </a:p>
          <a:p>
            <a:pPr>
              <a:lnSpc>
                <a:spcPct val="150000"/>
              </a:lnSpc>
            </a:pPr>
            <a:r>
              <a:rPr lang="ja-JP" altLang="en-US" dirty="0" smtClean="0">
                <a:solidFill>
                  <a:schemeClr val="bg1">
                    <a:lumMod val="50000"/>
                    <a:lumOff val="50000"/>
                  </a:schemeClr>
                </a:solidFill>
              </a:rPr>
              <a:t>英語の論文の読み方、読む意義</a:t>
            </a:r>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50</a:t>
            </a:fld>
            <a:endParaRPr kumimoji="1" lang="ja-JP" altLang="en-US"/>
          </a:p>
        </p:txBody>
      </p:sp>
    </p:spTree>
    <p:extLst>
      <p:ext uri="{BB962C8B-B14F-4D97-AF65-F5344CB8AC3E}">
        <p14:creationId xmlns:p14="http://schemas.microsoft.com/office/powerpoint/2010/main" val="380257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感想（勉強になったこと）</a:t>
            </a:r>
            <a:endParaRPr kumimoji="1" lang="ja-JP" altLang="en-US" dirty="0"/>
          </a:p>
        </p:txBody>
      </p:sp>
      <p:sp>
        <p:nvSpPr>
          <p:cNvPr id="4" name="コンテンツ プレースホルダー 2"/>
          <p:cNvSpPr>
            <a:spLocks noGrp="1"/>
          </p:cNvSpPr>
          <p:nvPr>
            <p:ph idx="1"/>
          </p:nvPr>
        </p:nvSpPr>
        <p:spPr>
          <a:xfrm>
            <a:off x="1676400" y="1618234"/>
            <a:ext cx="10515600" cy="4773138"/>
          </a:xfrm>
        </p:spPr>
        <p:txBody>
          <a:bodyPr/>
          <a:lstStyle/>
          <a:p>
            <a:pPr>
              <a:lnSpc>
                <a:spcPct val="150000"/>
              </a:lnSpc>
            </a:pPr>
            <a:r>
              <a:rPr lang="en-US" altLang="ja-JP" dirty="0" smtClean="0">
                <a:solidFill>
                  <a:schemeClr val="bg1">
                    <a:lumMod val="50000"/>
                    <a:lumOff val="50000"/>
                  </a:schemeClr>
                </a:solidFill>
              </a:rPr>
              <a:t>Linux</a:t>
            </a:r>
            <a:r>
              <a:rPr lang="ja-JP" altLang="en-US" dirty="0" err="1" smtClean="0">
                <a:solidFill>
                  <a:schemeClr val="bg1">
                    <a:lumMod val="50000"/>
                    <a:lumOff val="50000"/>
                  </a:schemeClr>
                </a:solidFill>
              </a:rPr>
              <a:t>、</a:t>
            </a:r>
            <a:r>
              <a:rPr lang="en-US" altLang="ja-JP" dirty="0" smtClean="0">
                <a:solidFill>
                  <a:schemeClr val="bg1">
                    <a:lumMod val="50000"/>
                    <a:lumOff val="50000"/>
                  </a:schemeClr>
                </a:solidFill>
              </a:rPr>
              <a:t>Docker</a:t>
            </a:r>
            <a:r>
              <a:rPr lang="ja-JP" altLang="en-US" dirty="0" err="1" smtClean="0">
                <a:solidFill>
                  <a:schemeClr val="bg1">
                    <a:lumMod val="50000"/>
                    <a:lumOff val="50000"/>
                  </a:schemeClr>
                </a:solidFill>
              </a:rPr>
              <a:t>、</a:t>
            </a:r>
            <a:r>
              <a:rPr lang="en-US" altLang="ja-JP" dirty="0" err="1" smtClean="0">
                <a:solidFill>
                  <a:schemeClr val="bg1">
                    <a:lumMod val="50000"/>
                    <a:lumOff val="50000"/>
                  </a:schemeClr>
                </a:solidFill>
              </a:rPr>
              <a:t>Git</a:t>
            </a:r>
            <a:r>
              <a:rPr lang="ja-JP" altLang="en-US" dirty="0" smtClean="0">
                <a:solidFill>
                  <a:schemeClr val="bg1">
                    <a:lumMod val="50000"/>
                    <a:lumOff val="50000"/>
                  </a:schemeClr>
                </a:solidFill>
              </a:rPr>
              <a:t>をコマンドラインで動かす</a:t>
            </a:r>
            <a:endParaRPr lang="en-US" altLang="ja-JP" dirty="0" smtClean="0">
              <a:solidFill>
                <a:schemeClr val="bg1">
                  <a:lumMod val="50000"/>
                  <a:lumOff val="50000"/>
                </a:schemeClr>
              </a:solidFill>
            </a:endParaRPr>
          </a:p>
          <a:p>
            <a:pPr>
              <a:lnSpc>
                <a:spcPct val="150000"/>
              </a:lnSpc>
            </a:pPr>
            <a:r>
              <a:rPr lang="ja-JP" altLang="en-US" dirty="0" smtClean="0">
                <a:solidFill>
                  <a:schemeClr val="bg1">
                    <a:lumMod val="50000"/>
                    <a:lumOff val="50000"/>
                  </a:schemeClr>
                </a:solidFill>
              </a:rPr>
              <a:t>機械</a:t>
            </a:r>
            <a:r>
              <a:rPr lang="ja-JP" altLang="en-US" dirty="0">
                <a:solidFill>
                  <a:schemeClr val="bg1">
                    <a:lumMod val="50000"/>
                    <a:lumOff val="50000"/>
                  </a:schemeClr>
                </a:solidFill>
              </a:rPr>
              <a:t>学習</a:t>
            </a:r>
            <a:r>
              <a:rPr lang="ja-JP" altLang="en-US" dirty="0" smtClean="0">
                <a:solidFill>
                  <a:schemeClr val="bg1">
                    <a:lumMod val="50000"/>
                    <a:lumOff val="50000"/>
                  </a:schemeClr>
                </a:solidFill>
              </a:rPr>
              <a:t>の基礎知識（パーセプトロンから</a:t>
            </a:r>
            <a:r>
              <a:rPr lang="en-US" altLang="ja-JP" dirty="0" smtClean="0">
                <a:solidFill>
                  <a:schemeClr val="bg1">
                    <a:lumMod val="50000"/>
                    <a:lumOff val="50000"/>
                  </a:schemeClr>
                </a:solidFill>
              </a:rPr>
              <a:t>CNN</a:t>
            </a:r>
            <a:r>
              <a:rPr lang="ja-JP" altLang="en-US" dirty="0" smtClean="0">
                <a:solidFill>
                  <a:schemeClr val="bg1">
                    <a:lumMod val="50000"/>
                    <a:lumOff val="50000"/>
                  </a:schemeClr>
                </a:solidFill>
              </a:rPr>
              <a:t>まで）</a:t>
            </a:r>
            <a:endParaRPr lang="en-US" altLang="ja-JP" dirty="0" smtClean="0">
              <a:solidFill>
                <a:schemeClr val="bg1">
                  <a:lumMod val="50000"/>
                  <a:lumOff val="50000"/>
                </a:schemeClr>
              </a:solidFill>
            </a:endParaRPr>
          </a:p>
          <a:p>
            <a:pPr>
              <a:lnSpc>
                <a:spcPct val="150000"/>
              </a:lnSpc>
            </a:pPr>
            <a:r>
              <a:rPr lang="en-US" altLang="ja-JP" dirty="0" smtClean="0"/>
              <a:t>SSD</a:t>
            </a:r>
            <a:r>
              <a:rPr lang="ja-JP" altLang="en-US" dirty="0" smtClean="0"/>
              <a:t>などの画像認識のモデル構築</a:t>
            </a:r>
            <a:endParaRPr lang="en-US" altLang="ja-JP" dirty="0" smtClean="0"/>
          </a:p>
          <a:p>
            <a:pPr>
              <a:lnSpc>
                <a:spcPct val="150000"/>
              </a:lnSpc>
            </a:pPr>
            <a:r>
              <a:rPr lang="en-US" altLang="ja-JP" dirty="0" err="1" smtClean="0">
                <a:solidFill>
                  <a:schemeClr val="bg1">
                    <a:lumMod val="50000"/>
                    <a:lumOff val="50000"/>
                  </a:schemeClr>
                </a:solidFill>
              </a:rPr>
              <a:t>Keras</a:t>
            </a:r>
            <a:r>
              <a:rPr lang="ja-JP" altLang="en-US" dirty="0" err="1" smtClean="0">
                <a:solidFill>
                  <a:schemeClr val="bg1">
                    <a:lumMod val="50000"/>
                    <a:lumOff val="50000"/>
                  </a:schemeClr>
                </a:solidFill>
              </a:rPr>
              <a:t>、</a:t>
            </a:r>
            <a:r>
              <a:rPr lang="en-US" altLang="ja-JP" dirty="0" err="1" smtClean="0">
                <a:solidFill>
                  <a:schemeClr val="bg1">
                    <a:lumMod val="50000"/>
                    <a:lumOff val="50000"/>
                  </a:schemeClr>
                </a:solidFill>
              </a:rPr>
              <a:t>numpy</a:t>
            </a:r>
            <a:r>
              <a:rPr lang="ja-JP" altLang="en-US" dirty="0" smtClean="0">
                <a:solidFill>
                  <a:schemeClr val="bg1">
                    <a:lumMod val="50000"/>
                    <a:lumOff val="50000"/>
                  </a:schemeClr>
                </a:solidFill>
              </a:rPr>
              <a:t>などの便利なライブラリ</a:t>
            </a:r>
            <a:endParaRPr lang="en-US" altLang="ja-JP" dirty="0" smtClean="0">
              <a:solidFill>
                <a:schemeClr val="bg1">
                  <a:lumMod val="50000"/>
                  <a:lumOff val="50000"/>
                </a:schemeClr>
              </a:solidFill>
            </a:endParaRPr>
          </a:p>
          <a:p>
            <a:pPr>
              <a:lnSpc>
                <a:spcPct val="150000"/>
              </a:lnSpc>
            </a:pPr>
            <a:r>
              <a:rPr lang="en-US" altLang="ja-JP" dirty="0" err="1" smtClean="0">
                <a:solidFill>
                  <a:schemeClr val="bg1">
                    <a:lumMod val="50000"/>
                    <a:lumOff val="50000"/>
                  </a:schemeClr>
                </a:solidFill>
              </a:rPr>
              <a:t>MarkDown</a:t>
            </a:r>
            <a:r>
              <a:rPr lang="ja-JP" altLang="en-US" dirty="0" smtClean="0">
                <a:solidFill>
                  <a:schemeClr val="bg1">
                    <a:lumMod val="50000"/>
                    <a:lumOff val="50000"/>
                  </a:schemeClr>
                </a:solidFill>
              </a:rPr>
              <a:t>などのドキュメント記法</a:t>
            </a:r>
            <a:endParaRPr lang="en-US" altLang="ja-JP" dirty="0" smtClean="0">
              <a:solidFill>
                <a:schemeClr val="bg1">
                  <a:lumMod val="50000"/>
                  <a:lumOff val="50000"/>
                </a:schemeClr>
              </a:solidFill>
            </a:endParaRPr>
          </a:p>
          <a:p>
            <a:pPr>
              <a:lnSpc>
                <a:spcPct val="150000"/>
              </a:lnSpc>
            </a:pPr>
            <a:r>
              <a:rPr lang="ja-JP" altLang="en-US" dirty="0" smtClean="0">
                <a:solidFill>
                  <a:schemeClr val="bg1">
                    <a:lumMod val="50000"/>
                    <a:lumOff val="50000"/>
                  </a:schemeClr>
                </a:solidFill>
              </a:rPr>
              <a:t>英語の論文の読み方、読む意義</a:t>
            </a:r>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51</a:t>
            </a:fld>
            <a:endParaRPr kumimoji="1" lang="ja-JP" altLang="en-US"/>
          </a:p>
        </p:txBody>
      </p:sp>
    </p:spTree>
    <p:extLst>
      <p:ext uri="{BB962C8B-B14F-4D97-AF65-F5344CB8AC3E}">
        <p14:creationId xmlns:p14="http://schemas.microsoft.com/office/powerpoint/2010/main" val="77644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感想（勉強になったこと）</a:t>
            </a:r>
            <a:endParaRPr kumimoji="1" lang="ja-JP" altLang="en-US" dirty="0"/>
          </a:p>
        </p:txBody>
      </p:sp>
      <p:sp>
        <p:nvSpPr>
          <p:cNvPr id="4" name="コンテンツ プレースホルダー 2"/>
          <p:cNvSpPr>
            <a:spLocks noGrp="1"/>
          </p:cNvSpPr>
          <p:nvPr>
            <p:ph idx="1"/>
          </p:nvPr>
        </p:nvSpPr>
        <p:spPr>
          <a:xfrm>
            <a:off x="1676400" y="1618234"/>
            <a:ext cx="10515600" cy="4773138"/>
          </a:xfrm>
        </p:spPr>
        <p:txBody>
          <a:bodyPr/>
          <a:lstStyle/>
          <a:p>
            <a:pPr>
              <a:lnSpc>
                <a:spcPct val="150000"/>
              </a:lnSpc>
            </a:pPr>
            <a:r>
              <a:rPr lang="en-US" altLang="ja-JP" dirty="0" smtClean="0">
                <a:solidFill>
                  <a:schemeClr val="bg1">
                    <a:lumMod val="50000"/>
                    <a:lumOff val="50000"/>
                  </a:schemeClr>
                </a:solidFill>
              </a:rPr>
              <a:t>Linux</a:t>
            </a:r>
            <a:r>
              <a:rPr lang="ja-JP" altLang="en-US" dirty="0" err="1" smtClean="0">
                <a:solidFill>
                  <a:schemeClr val="bg1">
                    <a:lumMod val="50000"/>
                    <a:lumOff val="50000"/>
                  </a:schemeClr>
                </a:solidFill>
              </a:rPr>
              <a:t>、</a:t>
            </a:r>
            <a:r>
              <a:rPr lang="en-US" altLang="ja-JP" dirty="0" smtClean="0">
                <a:solidFill>
                  <a:schemeClr val="bg1">
                    <a:lumMod val="50000"/>
                    <a:lumOff val="50000"/>
                  </a:schemeClr>
                </a:solidFill>
              </a:rPr>
              <a:t>Docker</a:t>
            </a:r>
            <a:r>
              <a:rPr lang="ja-JP" altLang="en-US" dirty="0" err="1" smtClean="0">
                <a:solidFill>
                  <a:schemeClr val="bg1">
                    <a:lumMod val="50000"/>
                    <a:lumOff val="50000"/>
                  </a:schemeClr>
                </a:solidFill>
              </a:rPr>
              <a:t>、</a:t>
            </a:r>
            <a:r>
              <a:rPr lang="en-US" altLang="ja-JP" dirty="0" err="1" smtClean="0">
                <a:solidFill>
                  <a:schemeClr val="bg1">
                    <a:lumMod val="50000"/>
                    <a:lumOff val="50000"/>
                  </a:schemeClr>
                </a:solidFill>
              </a:rPr>
              <a:t>Git</a:t>
            </a:r>
            <a:r>
              <a:rPr lang="ja-JP" altLang="en-US" dirty="0" smtClean="0">
                <a:solidFill>
                  <a:schemeClr val="bg1">
                    <a:lumMod val="50000"/>
                    <a:lumOff val="50000"/>
                  </a:schemeClr>
                </a:solidFill>
              </a:rPr>
              <a:t>をコマンドラインで動かす</a:t>
            </a:r>
            <a:endParaRPr lang="en-US" altLang="ja-JP" dirty="0" smtClean="0">
              <a:solidFill>
                <a:schemeClr val="bg1">
                  <a:lumMod val="50000"/>
                  <a:lumOff val="50000"/>
                </a:schemeClr>
              </a:solidFill>
            </a:endParaRPr>
          </a:p>
          <a:p>
            <a:pPr>
              <a:lnSpc>
                <a:spcPct val="150000"/>
              </a:lnSpc>
            </a:pPr>
            <a:r>
              <a:rPr lang="ja-JP" altLang="en-US" dirty="0" smtClean="0">
                <a:solidFill>
                  <a:schemeClr val="bg1">
                    <a:lumMod val="50000"/>
                    <a:lumOff val="50000"/>
                  </a:schemeClr>
                </a:solidFill>
              </a:rPr>
              <a:t>機械</a:t>
            </a:r>
            <a:r>
              <a:rPr lang="ja-JP" altLang="en-US" dirty="0">
                <a:solidFill>
                  <a:schemeClr val="bg1">
                    <a:lumMod val="50000"/>
                    <a:lumOff val="50000"/>
                  </a:schemeClr>
                </a:solidFill>
              </a:rPr>
              <a:t>学習</a:t>
            </a:r>
            <a:r>
              <a:rPr lang="ja-JP" altLang="en-US" dirty="0" smtClean="0">
                <a:solidFill>
                  <a:schemeClr val="bg1">
                    <a:lumMod val="50000"/>
                    <a:lumOff val="50000"/>
                  </a:schemeClr>
                </a:solidFill>
              </a:rPr>
              <a:t>の基礎知識（パーセプトロンから</a:t>
            </a:r>
            <a:r>
              <a:rPr lang="en-US" altLang="ja-JP" dirty="0" smtClean="0">
                <a:solidFill>
                  <a:schemeClr val="bg1">
                    <a:lumMod val="50000"/>
                    <a:lumOff val="50000"/>
                  </a:schemeClr>
                </a:solidFill>
              </a:rPr>
              <a:t>CNN</a:t>
            </a:r>
            <a:r>
              <a:rPr lang="ja-JP" altLang="en-US" dirty="0" smtClean="0">
                <a:solidFill>
                  <a:schemeClr val="bg1">
                    <a:lumMod val="50000"/>
                    <a:lumOff val="50000"/>
                  </a:schemeClr>
                </a:solidFill>
              </a:rPr>
              <a:t>まで）</a:t>
            </a:r>
            <a:endParaRPr lang="en-US" altLang="ja-JP" dirty="0" smtClean="0">
              <a:solidFill>
                <a:schemeClr val="bg1">
                  <a:lumMod val="50000"/>
                  <a:lumOff val="50000"/>
                </a:schemeClr>
              </a:solidFill>
            </a:endParaRPr>
          </a:p>
          <a:p>
            <a:pPr>
              <a:lnSpc>
                <a:spcPct val="150000"/>
              </a:lnSpc>
            </a:pPr>
            <a:r>
              <a:rPr lang="en-US" altLang="ja-JP" dirty="0" smtClean="0">
                <a:solidFill>
                  <a:schemeClr val="bg1">
                    <a:lumMod val="50000"/>
                    <a:lumOff val="50000"/>
                  </a:schemeClr>
                </a:solidFill>
              </a:rPr>
              <a:t>SSD</a:t>
            </a:r>
            <a:r>
              <a:rPr lang="ja-JP" altLang="en-US" dirty="0" smtClean="0">
                <a:solidFill>
                  <a:schemeClr val="bg1">
                    <a:lumMod val="50000"/>
                    <a:lumOff val="50000"/>
                  </a:schemeClr>
                </a:solidFill>
              </a:rPr>
              <a:t>などの画像認識のモデル構築</a:t>
            </a:r>
            <a:endParaRPr lang="en-US" altLang="ja-JP" dirty="0" smtClean="0">
              <a:solidFill>
                <a:schemeClr val="bg1">
                  <a:lumMod val="50000"/>
                  <a:lumOff val="50000"/>
                </a:schemeClr>
              </a:solidFill>
            </a:endParaRPr>
          </a:p>
          <a:p>
            <a:pPr>
              <a:lnSpc>
                <a:spcPct val="150000"/>
              </a:lnSpc>
            </a:pPr>
            <a:r>
              <a:rPr lang="en-US" altLang="ja-JP" dirty="0" err="1" smtClean="0"/>
              <a:t>Keras</a:t>
            </a:r>
            <a:r>
              <a:rPr lang="ja-JP" altLang="en-US" dirty="0" err="1" smtClean="0"/>
              <a:t>、</a:t>
            </a:r>
            <a:r>
              <a:rPr lang="en-US" altLang="ja-JP" dirty="0" err="1" smtClean="0"/>
              <a:t>numpy</a:t>
            </a:r>
            <a:r>
              <a:rPr lang="ja-JP" altLang="en-US" dirty="0" smtClean="0"/>
              <a:t>などの便利なライブラリ</a:t>
            </a:r>
            <a:endParaRPr lang="en-US" altLang="ja-JP" dirty="0" smtClean="0"/>
          </a:p>
          <a:p>
            <a:pPr>
              <a:lnSpc>
                <a:spcPct val="150000"/>
              </a:lnSpc>
            </a:pPr>
            <a:r>
              <a:rPr lang="en-US" altLang="ja-JP" dirty="0" err="1" smtClean="0">
                <a:solidFill>
                  <a:schemeClr val="bg1">
                    <a:lumMod val="50000"/>
                    <a:lumOff val="50000"/>
                  </a:schemeClr>
                </a:solidFill>
              </a:rPr>
              <a:t>MarkDown</a:t>
            </a:r>
            <a:r>
              <a:rPr lang="ja-JP" altLang="en-US" dirty="0" smtClean="0">
                <a:solidFill>
                  <a:schemeClr val="bg1">
                    <a:lumMod val="50000"/>
                    <a:lumOff val="50000"/>
                  </a:schemeClr>
                </a:solidFill>
              </a:rPr>
              <a:t>などのドキュメント記法</a:t>
            </a:r>
            <a:endParaRPr lang="en-US" altLang="ja-JP" dirty="0" smtClean="0">
              <a:solidFill>
                <a:schemeClr val="bg1">
                  <a:lumMod val="50000"/>
                  <a:lumOff val="50000"/>
                </a:schemeClr>
              </a:solidFill>
            </a:endParaRPr>
          </a:p>
          <a:p>
            <a:pPr>
              <a:lnSpc>
                <a:spcPct val="150000"/>
              </a:lnSpc>
            </a:pPr>
            <a:r>
              <a:rPr lang="ja-JP" altLang="en-US" dirty="0" smtClean="0">
                <a:solidFill>
                  <a:schemeClr val="bg1">
                    <a:lumMod val="50000"/>
                    <a:lumOff val="50000"/>
                  </a:schemeClr>
                </a:solidFill>
              </a:rPr>
              <a:t>英語の論文の読み方、読む意義</a:t>
            </a:r>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52</a:t>
            </a:fld>
            <a:endParaRPr kumimoji="1" lang="ja-JP" altLang="en-US"/>
          </a:p>
        </p:txBody>
      </p:sp>
    </p:spTree>
    <p:extLst>
      <p:ext uri="{BB962C8B-B14F-4D97-AF65-F5344CB8AC3E}">
        <p14:creationId xmlns:p14="http://schemas.microsoft.com/office/powerpoint/2010/main" val="6670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感想（勉強になったこと）</a:t>
            </a:r>
            <a:endParaRPr kumimoji="1" lang="ja-JP" altLang="en-US" dirty="0"/>
          </a:p>
        </p:txBody>
      </p:sp>
      <p:sp>
        <p:nvSpPr>
          <p:cNvPr id="4" name="コンテンツ プレースホルダー 2"/>
          <p:cNvSpPr>
            <a:spLocks noGrp="1"/>
          </p:cNvSpPr>
          <p:nvPr>
            <p:ph idx="1"/>
          </p:nvPr>
        </p:nvSpPr>
        <p:spPr>
          <a:xfrm>
            <a:off x="1676400" y="1618234"/>
            <a:ext cx="10515600" cy="4773138"/>
          </a:xfrm>
        </p:spPr>
        <p:txBody>
          <a:bodyPr/>
          <a:lstStyle/>
          <a:p>
            <a:pPr>
              <a:lnSpc>
                <a:spcPct val="150000"/>
              </a:lnSpc>
            </a:pPr>
            <a:r>
              <a:rPr lang="en-US" altLang="ja-JP" dirty="0" smtClean="0">
                <a:solidFill>
                  <a:schemeClr val="bg1">
                    <a:lumMod val="50000"/>
                    <a:lumOff val="50000"/>
                  </a:schemeClr>
                </a:solidFill>
              </a:rPr>
              <a:t>Linux</a:t>
            </a:r>
            <a:r>
              <a:rPr lang="ja-JP" altLang="en-US" dirty="0" err="1" smtClean="0">
                <a:solidFill>
                  <a:schemeClr val="bg1">
                    <a:lumMod val="50000"/>
                    <a:lumOff val="50000"/>
                  </a:schemeClr>
                </a:solidFill>
              </a:rPr>
              <a:t>、</a:t>
            </a:r>
            <a:r>
              <a:rPr lang="en-US" altLang="ja-JP" dirty="0" smtClean="0">
                <a:solidFill>
                  <a:schemeClr val="bg1">
                    <a:lumMod val="50000"/>
                    <a:lumOff val="50000"/>
                  </a:schemeClr>
                </a:solidFill>
              </a:rPr>
              <a:t>Docker</a:t>
            </a:r>
            <a:r>
              <a:rPr lang="ja-JP" altLang="en-US" dirty="0" err="1" smtClean="0">
                <a:solidFill>
                  <a:schemeClr val="bg1">
                    <a:lumMod val="50000"/>
                    <a:lumOff val="50000"/>
                  </a:schemeClr>
                </a:solidFill>
              </a:rPr>
              <a:t>、</a:t>
            </a:r>
            <a:r>
              <a:rPr lang="en-US" altLang="ja-JP" dirty="0" err="1" smtClean="0">
                <a:solidFill>
                  <a:schemeClr val="bg1">
                    <a:lumMod val="50000"/>
                    <a:lumOff val="50000"/>
                  </a:schemeClr>
                </a:solidFill>
              </a:rPr>
              <a:t>Git</a:t>
            </a:r>
            <a:r>
              <a:rPr lang="ja-JP" altLang="en-US" dirty="0" smtClean="0">
                <a:solidFill>
                  <a:schemeClr val="bg1">
                    <a:lumMod val="50000"/>
                    <a:lumOff val="50000"/>
                  </a:schemeClr>
                </a:solidFill>
              </a:rPr>
              <a:t>をコマンドラインで動かす</a:t>
            </a:r>
            <a:endParaRPr lang="en-US" altLang="ja-JP" dirty="0" smtClean="0">
              <a:solidFill>
                <a:schemeClr val="bg1">
                  <a:lumMod val="50000"/>
                  <a:lumOff val="50000"/>
                </a:schemeClr>
              </a:solidFill>
            </a:endParaRPr>
          </a:p>
          <a:p>
            <a:pPr>
              <a:lnSpc>
                <a:spcPct val="150000"/>
              </a:lnSpc>
            </a:pPr>
            <a:r>
              <a:rPr lang="ja-JP" altLang="en-US" dirty="0" smtClean="0">
                <a:solidFill>
                  <a:schemeClr val="bg1">
                    <a:lumMod val="50000"/>
                    <a:lumOff val="50000"/>
                  </a:schemeClr>
                </a:solidFill>
              </a:rPr>
              <a:t>機械</a:t>
            </a:r>
            <a:r>
              <a:rPr lang="ja-JP" altLang="en-US" dirty="0">
                <a:solidFill>
                  <a:schemeClr val="bg1">
                    <a:lumMod val="50000"/>
                    <a:lumOff val="50000"/>
                  </a:schemeClr>
                </a:solidFill>
              </a:rPr>
              <a:t>学習</a:t>
            </a:r>
            <a:r>
              <a:rPr lang="ja-JP" altLang="en-US" dirty="0" smtClean="0">
                <a:solidFill>
                  <a:schemeClr val="bg1">
                    <a:lumMod val="50000"/>
                    <a:lumOff val="50000"/>
                  </a:schemeClr>
                </a:solidFill>
              </a:rPr>
              <a:t>の基礎知識（パーセプトロンから</a:t>
            </a:r>
            <a:r>
              <a:rPr lang="en-US" altLang="ja-JP" dirty="0" smtClean="0">
                <a:solidFill>
                  <a:schemeClr val="bg1">
                    <a:lumMod val="50000"/>
                    <a:lumOff val="50000"/>
                  </a:schemeClr>
                </a:solidFill>
              </a:rPr>
              <a:t>CNN</a:t>
            </a:r>
            <a:r>
              <a:rPr lang="ja-JP" altLang="en-US" dirty="0" smtClean="0">
                <a:solidFill>
                  <a:schemeClr val="bg1">
                    <a:lumMod val="50000"/>
                    <a:lumOff val="50000"/>
                  </a:schemeClr>
                </a:solidFill>
              </a:rPr>
              <a:t>まで）</a:t>
            </a:r>
            <a:endParaRPr lang="en-US" altLang="ja-JP" dirty="0" smtClean="0">
              <a:solidFill>
                <a:schemeClr val="bg1">
                  <a:lumMod val="50000"/>
                  <a:lumOff val="50000"/>
                </a:schemeClr>
              </a:solidFill>
            </a:endParaRPr>
          </a:p>
          <a:p>
            <a:pPr>
              <a:lnSpc>
                <a:spcPct val="150000"/>
              </a:lnSpc>
            </a:pPr>
            <a:r>
              <a:rPr lang="en-US" altLang="ja-JP" dirty="0" smtClean="0">
                <a:solidFill>
                  <a:schemeClr val="bg1">
                    <a:lumMod val="50000"/>
                    <a:lumOff val="50000"/>
                  </a:schemeClr>
                </a:solidFill>
              </a:rPr>
              <a:t>SSD</a:t>
            </a:r>
            <a:r>
              <a:rPr lang="ja-JP" altLang="en-US" dirty="0" smtClean="0">
                <a:solidFill>
                  <a:schemeClr val="bg1">
                    <a:lumMod val="50000"/>
                    <a:lumOff val="50000"/>
                  </a:schemeClr>
                </a:solidFill>
              </a:rPr>
              <a:t>などの画像認識のモデル構築</a:t>
            </a:r>
            <a:endParaRPr lang="en-US" altLang="ja-JP" dirty="0" smtClean="0">
              <a:solidFill>
                <a:schemeClr val="bg1">
                  <a:lumMod val="50000"/>
                  <a:lumOff val="50000"/>
                </a:schemeClr>
              </a:solidFill>
            </a:endParaRPr>
          </a:p>
          <a:p>
            <a:pPr>
              <a:lnSpc>
                <a:spcPct val="150000"/>
              </a:lnSpc>
            </a:pPr>
            <a:r>
              <a:rPr lang="en-US" altLang="ja-JP" dirty="0" err="1" smtClean="0">
                <a:solidFill>
                  <a:schemeClr val="bg1">
                    <a:lumMod val="50000"/>
                    <a:lumOff val="50000"/>
                  </a:schemeClr>
                </a:solidFill>
              </a:rPr>
              <a:t>Keras</a:t>
            </a:r>
            <a:r>
              <a:rPr lang="ja-JP" altLang="en-US" dirty="0" err="1" smtClean="0">
                <a:solidFill>
                  <a:schemeClr val="bg1">
                    <a:lumMod val="50000"/>
                    <a:lumOff val="50000"/>
                  </a:schemeClr>
                </a:solidFill>
              </a:rPr>
              <a:t>、</a:t>
            </a:r>
            <a:r>
              <a:rPr lang="en-US" altLang="ja-JP" dirty="0" err="1" smtClean="0">
                <a:solidFill>
                  <a:schemeClr val="bg1">
                    <a:lumMod val="50000"/>
                    <a:lumOff val="50000"/>
                  </a:schemeClr>
                </a:solidFill>
              </a:rPr>
              <a:t>numpy</a:t>
            </a:r>
            <a:r>
              <a:rPr lang="ja-JP" altLang="en-US" dirty="0" smtClean="0">
                <a:solidFill>
                  <a:schemeClr val="bg1">
                    <a:lumMod val="50000"/>
                    <a:lumOff val="50000"/>
                  </a:schemeClr>
                </a:solidFill>
              </a:rPr>
              <a:t>などの便利なライブラリ</a:t>
            </a:r>
            <a:endParaRPr lang="en-US" altLang="ja-JP" dirty="0" smtClean="0">
              <a:solidFill>
                <a:schemeClr val="bg1">
                  <a:lumMod val="50000"/>
                  <a:lumOff val="50000"/>
                </a:schemeClr>
              </a:solidFill>
            </a:endParaRPr>
          </a:p>
          <a:p>
            <a:pPr>
              <a:lnSpc>
                <a:spcPct val="150000"/>
              </a:lnSpc>
            </a:pPr>
            <a:r>
              <a:rPr lang="en-US" altLang="ja-JP" dirty="0" err="1" smtClean="0"/>
              <a:t>MarkDown</a:t>
            </a:r>
            <a:r>
              <a:rPr lang="ja-JP" altLang="en-US" dirty="0" smtClean="0"/>
              <a:t>などのドキュメント記法</a:t>
            </a:r>
            <a:endParaRPr lang="en-US" altLang="ja-JP" dirty="0" smtClean="0"/>
          </a:p>
          <a:p>
            <a:pPr>
              <a:lnSpc>
                <a:spcPct val="150000"/>
              </a:lnSpc>
            </a:pPr>
            <a:r>
              <a:rPr lang="ja-JP" altLang="en-US" dirty="0" smtClean="0">
                <a:solidFill>
                  <a:schemeClr val="bg1">
                    <a:lumMod val="50000"/>
                    <a:lumOff val="50000"/>
                  </a:schemeClr>
                </a:solidFill>
              </a:rPr>
              <a:t>英語の論文の読み方、読む意義</a:t>
            </a:r>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53</a:t>
            </a:fld>
            <a:endParaRPr kumimoji="1" lang="ja-JP" altLang="en-US"/>
          </a:p>
        </p:txBody>
      </p:sp>
    </p:spTree>
    <p:extLst>
      <p:ext uri="{BB962C8B-B14F-4D97-AF65-F5344CB8AC3E}">
        <p14:creationId xmlns:p14="http://schemas.microsoft.com/office/powerpoint/2010/main" val="120316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感想（勉強になったこと）</a:t>
            </a:r>
            <a:endParaRPr kumimoji="1" lang="ja-JP" altLang="en-US" dirty="0"/>
          </a:p>
        </p:txBody>
      </p:sp>
      <p:sp>
        <p:nvSpPr>
          <p:cNvPr id="4" name="コンテンツ プレースホルダー 2"/>
          <p:cNvSpPr>
            <a:spLocks noGrp="1"/>
          </p:cNvSpPr>
          <p:nvPr>
            <p:ph idx="1"/>
          </p:nvPr>
        </p:nvSpPr>
        <p:spPr>
          <a:xfrm>
            <a:off x="1676400" y="1618234"/>
            <a:ext cx="10515600" cy="4773138"/>
          </a:xfrm>
        </p:spPr>
        <p:txBody>
          <a:bodyPr/>
          <a:lstStyle/>
          <a:p>
            <a:pPr>
              <a:lnSpc>
                <a:spcPct val="150000"/>
              </a:lnSpc>
            </a:pPr>
            <a:r>
              <a:rPr lang="en-US" altLang="ja-JP" dirty="0" smtClean="0">
                <a:solidFill>
                  <a:schemeClr val="bg1">
                    <a:lumMod val="50000"/>
                    <a:lumOff val="50000"/>
                  </a:schemeClr>
                </a:solidFill>
              </a:rPr>
              <a:t>Linux</a:t>
            </a:r>
            <a:r>
              <a:rPr lang="ja-JP" altLang="en-US" dirty="0" err="1" smtClean="0">
                <a:solidFill>
                  <a:schemeClr val="bg1">
                    <a:lumMod val="50000"/>
                    <a:lumOff val="50000"/>
                  </a:schemeClr>
                </a:solidFill>
              </a:rPr>
              <a:t>、</a:t>
            </a:r>
            <a:r>
              <a:rPr lang="en-US" altLang="ja-JP" dirty="0" smtClean="0">
                <a:solidFill>
                  <a:schemeClr val="bg1">
                    <a:lumMod val="50000"/>
                    <a:lumOff val="50000"/>
                  </a:schemeClr>
                </a:solidFill>
              </a:rPr>
              <a:t>Docker</a:t>
            </a:r>
            <a:r>
              <a:rPr lang="ja-JP" altLang="en-US" dirty="0" err="1" smtClean="0">
                <a:solidFill>
                  <a:schemeClr val="bg1">
                    <a:lumMod val="50000"/>
                    <a:lumOff val="50000"/>
                  </a:schemeClr>
                </a:solidFill>
              </a:rPr>
              <a:t>、</a:t>
            </a:r>
            <a:r>
              <a:rPr lang="en-US" altLang="ja-JP" dirty="0" err="1" smtClean="0">
                <a:solidFill>
                  <a:schemeClr val="bg1">
                    <a:lumMod val="50000"/>
                    <a:lumOff val="50000"/>
                  </a:schemeClr>
                </a:solidFill>
              </a:rPr>
              <a:t>Git</a:t>
            </a:r>
            <a:r>
              <a:rPr lang="ja-JP" altLang="en-US" dirty="0" smtClean="0">
                <a:solidFill>
                  <a:schemeClr val="bg1">
                    <a:lumMod val="50000"/>
                    <a:lumOff val="50000"/>
                  </a:schemeClr>
                </a:solidFill>
              </a:rPr>
              <a:t>をコマンドラインで動かす</a:t>
            </a:r>
            <a:endParaRPr lang="en-US" altLang="ja-JP" dirty="0" smtClean="0">
              <a:solidFill>
                <a:schemeClr val="bg1">
                  <a:lumMod val="50000"/>
                  <a:lumOff val="50000"/>
                </a:schemeClr>
              </a:solidFill>
            </a:endParaRPr>
          </a:p>
          <a:p>
            <a:pPr>
              <a:lnSpc>
                <a:spcPct val="150000"/>
              </a:lnSpc>
            </a:pPr>
            <a:r>
              <a:rPr lang="ja-JP" altLang="en-US" dirty="0" smtClean="0">
                <a:solidFill>
                  <a:schemeClr val="bg1">
                    <a:lumMod val="50000"/>
                    <a:lumOff val="50000"/>
                  </a:schemeClr>
                </a:solidFill>
              </a:rPr>
              <a:t>機械</a:t>
            </a:r>
            <a:r>
              <a:rPr lang="ja-JP" altLang="en-US" dirty="0">
                <a:solidFill>
                  <a:schemeClr val="bg1">
                    <a:lumMod val="50000"/>
                    <a:lumOff val="50000"/>
                  </a:schemeClr>
                </a:solidFill>
              </a:rPr>
              <a:t>学習</a:t>
            </a:r>
            <a:r>
              <a:rPr lang="ja-JP" altLang="en-US" dirty="0" smtClean="0">
                <a:solidFill>
                  <a:schemeClr val="bg1">
                    <a:lumMod val="50000"/>
                    <a:lumOff val="50000"/>
                  </a:schemeClr>
                </a:solidFill>
              </a:rPr>
              <a:t>の基礎知識（パーセプトロンから</a:t>
            </a:r>
            <a:r>
              <a:rPr lang="en-US" altLang="ja-JP" dirty="0" smtClean="0">
                <a:solidFill>
                  <a:schemeClr val="bg1">
                    <a:lumMod val="50000"/>
                    <a:lumOff val="50000"/>
                  </a:schemeClr>
                </a:solidFill>
              </a:rPr>
              <a:t>CNN</a:t>
            </a:r>
            <a:r>
              <a:rPr lang="ja-JP" altLang="en-US" dirty="0" smtClean="0">
                <a:solidFill>
                  <a:schemeClr val="bg1">
                    <a:lumMod val="50000"/>
                    <a:lumOff val="50000"/>
                  </a:schemeClr>
                </a:solidFill>
              </a:rPr>
              <a:t>まで）</a:t>
            </a:r>
            <a:endParaRPr lang="en-US" altLang="ja-JP" dirty="0" smtClean="0">
              <a:solidFill>
                <a:schemeClr val="bg1">
                  <a:lumMod val="50000"/>
                  <a:lumOff val="50000"/>
                </a:schemeClr>
              </a:solidFill>
            </a:endParaRPr>
          </a:p>
          <a:p>
            <a:pPr>
              <a:lnSpc>
                <a:spcPct val="150000"/>
              </a:lnSpc>
            </a:pPr>
            <a:r>
              <a:rPr lang="en-US" altLang="ja-JP" dirty="0" smtClean="0">
                <a:solidFill>
                  <a:schemeClr val="bg1">
                    <a:lumMod val="50000"/>
                    <a:lumOff val="50000"/>
                  </a:schemeClr>
                </a:solidFill>
              </a:rPr>
              <a:t>SSD</a:t>
            </a:r>
            <a:r>
              <a:rPr lang="ja-JP" altLang="en-US" dirty="0" smtClean="0">
                <a:solidFill>
                  <a:schemeClr val="bg1">
                    <a:lumMod val="50000"/>
                    <a:lumOff val="50000"/>
                  </a:schemeClr>
                </a:solidFill>
              </a:rPr>
              <a:t>などの画像認識のモデル構築</a:t>
            </a:r>
            <a:endParaRPr lang="en-US" altLang="ja-JP" dirty="0" smtClean="0">
              <a:solidFill>
                <a:schemeClr val="bg1">
                  <a:lumMod val="50000"/>
                  <a:lumOff val="50000"/>
                </a:schemeClr>
              </a:solidFill>
            </a:endParaRPr>
          </a:p>
          <a:p>
            <a:pPr>
              <a:lnSpc>
                <a:spcPct val="150000"/>
              </a:lnSpc>
            </a:pPr>
            <a:r>
              <a:rPr lang="en-US" altLang="ja-JP" dirty="0" err="1" smtClean="0">
                <a:solidFill>
                  <a:schemeClr val="bg1">
                    <a:lumMod val="50000"/>
                    <a:lumOff val="50000"/>
                  </a:schemeClr>
                </a:solidFill>
              </a:rPr>
              <a:t>Keras</a:t>
            </a:r>
            <a:r>
              <a:rPr lang="ja-JP" altLang="en-US" dirty="0" err="1" smtClean="0">
                <a:solidFill>
                  <a:schemeClr val="bg1">
                    <a:lumMod val="50000"/>
                    <a:lumOff val="50000"/>
                  </a:schemeClr>
                </a:solidFill>
              </a:rPr>
              <a:t>、</a:t>
            </a:r>
            <a:r>
              <a:rPr lang="en-US" altLang="ja-JP" dirty="0" err="1" smtClean="0">
                <a:solidFill>
                  <a:schemeClr val="bg1">
                    <a:lumMod val="50000"/>
                    <a:lumOff val="50000"/>
                  </a:schemeClr>
                </a:solidFill>
              </a:rPr>
              <a:t>numpy</a:t>
            </a:r>
            <a:r>
              <a:rPr lang="ja-JP" altLang="en-US" dirty="0" smtClean="0">
                <a:solidFill>
                  <a:schemeClr val="bg1">
                    <a:lumMod val="50000"/>
                    <a:lumOff val="50000"/>
                  </a:schemeClr>
                </a:solidFill>
              </a:rPr>
              <a:t>などの便利なライブラリ</a:t>
            </a:r>
            <a:endParaRPr lang="en-US" altLang="ja-JP" dirty="0" smtClean="0">
              <a:solidFill>
                <a:schemeClr val="bg1">
                  <a:lumMod val="50000"/>
                  <a:lumOff val="50000"/>
                </a:schemeClr>
              </a:solidFill>
            </a:endParaRPr>
          </a:p>
          <a:p>
            <a:pPr>
              <a:lnSpc>
                <a:spcPct val="150000"/>
              </a:lnSpc>
            </a:pPr>
            <a:r>
              <a:rPr lang="en-US" altLang="ja-JP" dirty="0" err="1" smtClean="0">
                <a:solidFill>
                  <a:schemeClr val="bg1">
                    <a:lumMod val="50000"/>
                    <a:lumOff val="50000"/>
                  </a:schemeClr>
                </a:solidFill>
              </a:rPr>
              <a:t>MarkDown</a:t>
            </a:r>
            <a:r>
              <a:rPr lang="ja-JP" altLang="en-US" dirty="0" smtClean="0">
                <a:solidFill>
                  <a:schemeClr val="bg1">
                    <a:lumMod val="50000"/>
                    <a:lumOff val="50000"/>
                  </a:schemeClr>
                </a:solidFill>
              </a:rPr>
              <a:t>などのドキュメント記法</a:t>
            </a:r>
            <a:endParaRPr lang="en-US" altLang="ja-JP" dirty="0" smtClean="0">
              <a:solidFill>
                <a:schemeClr val="bg1">
                  <a:lumMod val="50000"/>
                  <a:lumOff val="50000"/>
                </a:schemeClr>
              </a:solidFill>
            </a:endParaRPr>
          </a:p>
          <a:p>
            <a:pPr>
              <a:lnSpc>
                <a:spcPct val="150000"/>
              </a:lnSpc>
            </a:pPr>
            <a:r>
              <a:rPr lang="ja-JP" altLang="en-US" dirty="0" smtClean="0"/>
              <a:t>英語の論文の読み方、読む意義</a:t>
            </a:r>
          </a:p>
        </p:txBody>
      </p:sp>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54</a:t>
            </a:fld>
            <a:endParaRPr kumimoji="1" lang="ja-JP" altLang="en-US"/>
          </a:p>
        </p:txBody>
      </p:sp>
    </p:spTree>
    <p:extLst>
      <p:ext uri="{BB962C8B-B14F-4D97-AF65-F5344CB8AC3E}">
        <p14:creationId xmlns:p14="http://schemas.microsoft.com/office/powerpoint/2010/main" val="93721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感想（苦労したところ）</a:t>
            </a:r>
            <a:endParaRPr kumimoji="1" lang="ja-JP" altLang="en-US" dirty="0"/>
          </a:p>
        </p:txBody>
      </p:sp>
      <p:sp>
        <p:nvSpPr>
          <p:cNvPr id="3" name="コンテンツ プレースホルダー 2"/>
          <p:cNvSpPr>
            <a:spLocks noGrp="1"/>
          </p:cNvSpPr>
          <p:nvPr>
            <p:ph idx="1"/>
          </p:nvPr>
        </p:nvSpPr>
        <p:spPr>
          <a:xfrm>
            <a:off x="1158712" y="2278112"/>
            <a:ext cx="10515600" cy="4351338"/>
          </a:xfrm>
        </p:spPr>
        <p:txBody>
          <a:bodyPr/>
          <a:lstStyle/>
          <a:p>
            <a:pPr>
              <a:lnSpc>
                <a:spcPct val="150000"/>
              </a:lnSpc>
            </a:pPr>
            <a:r>
              <a:rPr lang="en-US" altLang="ja-JP" dirty="0" smtClean="0"/>
              <a:t>Linux</a:t>
            </a:r>
            <a:r>
              <a:rPr lang="ja-JP" altLang="en-US" dirty="0" err="1" smtClean="0"/>
              <a:t>、</a:t>
            </a:r>
            <a:r>
              <a:rPr lang="en-US" altLang="ja-JP" dirty="0" smtClean="0"/>
              <a:t>Docker</a:t>
            </a:r>
            <a:r>
              <a:rPr lang="ja-JP" altLang="en-US" dirty="0" err="1" smtClean="0"/>
              <a:t>、</a:t>
            </a:r>
            <a:r>
              <a:rPr lang="ja-JP" altLang="en-US" dirty="0" smtClean="0"/>
              <a:t>コマンドラインの</a:t>
            </a:r>
            <a:r>
              <a:rPr lang="en-US" altLang="ja-JP" dirty="0" err="1" smtClean="0"/>
              <a:t>Git</a:t>
            </a:r>
            <a:r>
              <a:rPr lang="ja-JP" altLang="en-US" dirty="0" smtClean="0"/>
              <a:t>などなど慣れない環境</a:t>
            </a:r>
            <a:endParaRPr lang="en-US" altLang="ja-JP" dirty="0" smtClean="0"/>
          </a:p>
          <a:p>
            <a:pPr>
              <a:lnSpc>
                <a:spcPct val="150000"/>
              </a:lnSpc>
            </a:pPr>
            <a:r>
              <a:rPr lang="en-US" altLang="ja-JP" dirty="0" smtClean="0"/>
              <a:t>Python</a:t>
            </a:r>
            <a:r>
              <a:rPr lang="ja-JP" altLang="en-US" dirty="0" smtClean="0"/>
              <a:t>のデバッグ方法の未熟さ</a:t>
            </a:r>
            <a:endParaRPr lang="en-US" altLang="ja-JP" dirty="0" smtClean="0"/>
          </a:p>
          <a:p>
            <a:pPr>
              <a:lnSpc>
                <a:spcPct val="150000"/>
              </a:lnSpc>
            </a:pPr>
            <a:r>
              <a:rPr lang="ja-JP" altLang="en-US" dirty="0" smtClean="0"/>
              <a:t>データセットの管理</a:t>
            </a:r>
            <a:endParaRPr lang="en-US" altLang="ja-JP" dirty="0" smtClean="0"/>
          </a:p>
          <a:p>
            <a:pPr>
              <a:lnSpc>
                <a:spcPct val="150000"/>
              </a:lnSpc>
            </a:pPr>
            <a:r>
              <a:rPr lang="ja-JP" altLang="en-US" dirty="0" smtClean="0"/>
              <a:t>他 人 の コ </a:t>
            </a:r>
            <a:r>
              <a:rPr lang="ja-JP" altLang="en-US" dirty="0" err="1" smtClean="0"/>
              <a:t>ー</a:t>
            </a:r>
            <a:r>
              <a:rPr lang="ja-JP" altLang="en-US" dirty="0" smtClean="0"/>
              <a:t> ド</a:t>
            </a:r>
            <a:endParaRPr lang="en-US" altLang="ja-JP" dirty="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55</a:t>
            </a:fld>
            <a:endParaRPr kumimoji="1" lang="ja-JP" altLang="en-US"/>
          </a:p>
        </p:txBody>
      </p:sp>
    </p:spTree>
    <p:extLst>
      <p:ext uri="{BB962C8B-B14F-4D97-AF65-F5344CB8AC3E}">
        <p14:creationId xmlns:p14="http://schemas.microsoft.com/office/powerpoint/2010/main" val="323040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感想（</a:t>
            </a:r>
            <a:r>
              <a:rPr lang="ja-JP" altLang="en-US" dirty="0"/>
              <a:t>楽</a:t>
            </a:r>
            <a:r>
              <a:rPr lang="ja-JP" altLang="en-US" dirty="0" smtClean="0"/>
              <a:t>しかったところ）</a:t>
            </a:r>
            <a:endParaRPr kumimoji="1" lang="ja-JP" altLang="en-US" dirty="0"/>
          </a:p>
        </p:txBody>
      </p:sp>
      <p:sp>
        <p:nvSpPr>
          <p:cNvPr id="3" name="コンテンツ プレースホルダー 2"/>
          <p:cNvSpPr>
            <a:spLocks noGrp="1"/>
          </p:cNvSpPr>
          <p:nvPr>
            <p:ph idx="1"/>
          </p:nvPr>
        </p:nvSpPr>
        <p:spPr>
          <a:xfrm>
            <a:off x="1978843" y="1967028"/>
            <a:ext cx="10515600" cy="4351338"/>
          </a:xfrm>
        </p:spPr>
        <p:txBody>
          <a:bodyPr/>
          <a:lstStyle/>
          <a:p>
            <a:pPr>
              <a:lnSpc>
                <a:spcPct val="150000"/>
              </a:lnSpc>
            </a:pPr>
            <a:r>
              <a:rPr lang="ja-JP" altLang="en-US" dirty="0" smtClean="0"/>
              <a:t>触れる何もかもが新しい！</a:t>
            </a:r>
            <a:endParaRPr lang="en-US" altLang="ja-JP" dirty="0" smtClean="0"/>
          </a:p>
          <a:p>
            <a:pPr>
              <a:lnSpc>
                <a:spcPct val="150000"/>
              </a:lnSpc>
            </a:pPr>
            <a:r>
              <a:rPr lang="ja-JP" altLang="en-US" dirty="0" smtClean="0"/>
              <a:t>学習結果や過程を可視化できる！</a:t>
            </a:r>
            <a:endParaRPr lang="en-US" altLang="ja-JP" dirty="0" smtClean="0"/>
          </a:p>
          <a:p>
            <a:pPr marL="0" indent="0">
              <a:lnSpc>
                <a:spcPct val="150000"/>
              </a:lnSpc>
              <a:buNone/>
            </a:pPr>
            <a:r>
              <a:rPr lang="en-US" altLang="ja-JP" dirty="0" smtClean="0"/>
              <a:t>  </a:t>
            </a:r>
            <a:r>
              <a:rPr lang="ja-JP" altLang="en-US" dirty="0" smtClean="0"/>
              <a:t>（モデルを可視化したら</a:t>
            </a:r>
            <a:r>
              <a:rPr lang="ja-JP" altLang="en-US" dirty="0" err="1" smtClean="0"/>
              <a:t>ぐっちゃぐちゃだっ</a:t>
            </a:r>
            <a:r>
              <a:rPr lang="ja-JP" altLang="en-US" dirty="0" smtClean="0"/>
              <a:t>たり）</a:t>
            </a:r>
            <a:endParaRPr lang="en-US" altLang="ja-JP" dirty="0" smtClean="0"/>
          </a:p>
          <a:p>
            <a:pPr>
              <a:lnSpc>
                <a:spcPct val="150000"/>
              </a:lnSpc>
            </a:pPr>
            <a:r>
              <a:rPr lang="ja-JP" altLang="en-US" dirty="0" smtClean="0"/>
              <a:t>職場環境（ドリンクや椅子やモニター）</a:t>
            </a:r>
            <a:endParaRPr lang="en-US" altLang="ja-JP" dirty="0" smtClean="0"/>
          </a:p>
          <a:p>
            <a:pPr>
              <a:lnSpc>
                <a:spcPct val="150000"/>
              </a:lnSpc>
            </a:pPr>
            <a:r>
              <a:rPr lang="ja-JP" altLang="en-US" dirty="0"/>
              <a:t>何故</a:t>
            </a:r>
            <a:r>
              <a:rPr lang="ja-JP" altLang="en-US" dirty="0" smtClean="0"/>
              <a:t>か後ろの席にサークルの先輩が</a:t>
            </a:r>
            <a:r>
              <a:rPr lang="en-US" altLang="ja-JP" dirty="0" smtClean="0"/>
              <a:t>...</a:t>
            </a:r>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56</a:t>
            </a:fld>
            <a:endParaRPr kumimoji="1" lang="ja-JP" altLang="en-US"/>
          </a:p>
        </p:txBody>
      </p:sp>
    </p:spTree>
    <p:extLst>
      <p:ext uri="{BB962C8B-B14F-4D97-AF65-F5344CB8AC3E}">
        <p14:creationId xmlns:p14="http://schemas.microsoft.com/office/powerpoint/2010/main" val="380833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7372" y="4503492"/>
            <a:ext cx="10515600" cy="1325563"/>
          </a:xfrm>
        </p:spPr>
        <p:txBody>
          <a:bodyPr/>
          <a:lstStyle/>
          <a:p>
            <a:r>
              <a:rPr kumimoji="1" lang="ja-JP" altLang="en-US" dirty="0" smtClean="0"/>
              <a:t>ご</a:t>
            </a:r>
            <a:r>
              <a:rPr kumimoji="1" lang="ja-JP" altLang="en-US" sz="4600" dirty="0" smtClean="0">
                <a:solidFill>
                  <a:srgbClr val="27DFDB"/>
                </a:solidFill>
              </a:rPr>
              <a:t>清</a:t>
            </a:r>
            <a:r>
              <a:rPr kumimoji="1" lang="ja-JP" altLang="en-US" dirty="0" smtClean="0"/>
              <a:t>聴ありがとうございました</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256" y="590746"/>
            <a:ext cx="3810000" cy="3810000"/>
          </a:xfrm>
          <a:prstGeom prst="rect">
            <a:avLst/>
          </a:prstGeo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57</a:t>
            </a:fld>
            <a:endParaRPr kumimoji="1" lang="ja-JP" altLang="en-US"/>
          </a:p>
        </p:txBody>
      </p:sp>
    </p:spTree>
    <p:extLst>
      <p:ext uri="{BB962C8B-B14F-4D97-AF65-F5344CB8AC3E}">
        <p14:creationId xmlns:p14="http://schemas.microsoft.com/office/powerpoint/2010/main" val="6580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予備資料</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6248" y="1690688"/>
            <a:ext cx="4599503" cy="4585481"/>
          </a:xfrm>
        </p:spPr>
      </p:pic>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58</a:t>
            </a:fld>
            <a:endParaRPr lang="ja-JP" altLang="en-US" dirty="0"/>
          </a:p>
        </p:txBody>
      </p:sp>
    </p:spTree>
    <p:extLst>
      <p:ext uri="{BB962C8B-B14F-4D97-AF65-F5344CB8AC3E}">
        <p14:creationId xmlns:p14="http://schemas.microsoft.com/office/powerpoint/2010/main" val="897315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予備資料</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0128" y="1912437"/>
            <a:ext cx="6196164" cy="4222164"/>
          </a:xfrm>
        </p:spPr>
      </p:pic>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59</a:t>
            </a:fld>
            <a:endParaRPr lang="ja-JP" altLang="en-US" dirty="0"/>
          </a:p>
        </p:txBody>
      </p:sp>
    </p:spTree>
    <p:extLst>
      <p:ext uri="{BB962C8B-B14F-4D97-AF65-F5344CB8AC3E}">
        <p14:creationId xmlns:p14="http://schemas.microsoft.com/office/powerpoint/2010/main" val="31087954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704307"/>
          </a:xfrm>
        </p:spPr>
        <p:txBody>
          <a:bodyPr>
            <a:normAutofit/>
          </a:bodyPr>
          <a:lstStyle/>
          <a:p>
            <a:pPr algn="ctr">
              <a:lnSpc>
                <a:spcPct val="150000"/>
              </a:lnSpc>
            </a:pPr>
            <a:r>
              <a:rPr lang="ja-JP" altLang="en-US" sz="2800" dirty="0"/>
              <a:t>解像度</a:t>
            </a:r>
            <a:r>
              <a:rPr lang="ja-JP" altLang="en-US" sz="2800" dirty="0" smtClean="0"/>
              <a:t>ごとに大きさが違う</a:t>
            </a:r>
            <a:r>
              <a:rPr lang="en-US" altLang="ja-JP" sz="2800" dirty="0" smtClean="0"/>
              <a:t>Box</a:t>
            </a:r>
            <a:r>
              <a:rPr lang="ja-JP" altLang="en-US" sz="2800" dirty="0" smtClean="0"/>
              <a:t>をあらかじめ置いておき</a:t>
            </a:r>
            <a:r>
              <a:rPr lang="en-US" altLang="ja-JP" sz="2800" dirty="0" smtClean="0"/>
              <a:t/>
            </a:r>
            <a:br>
              <a:rPr lang="en-US" altLang="ja-JP" sz="2800" dirty="0" smtClean="0"/>
            </a:br>
            <a:r>
              <a:rPr lang="en-US" altLang="ja-JP" sz="2800" dirty="0" smtClean="0"/>
              <a:t>Box</a:t>
            </a:r>
            <a:r>
              <a:rPr lang="ja-JP" altLang="en-US" sz="2800" dirty="0" smtClean="0"/>
              <a:t>ごとに物体を認識</a:t>
            </a:r>
            <a:endParaRPr kumimoji="1" lang="ja-JP" altLang="en-US" sz="2800"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8287" y="2296319"/>
            <a:ext cx="9115425" cy="3409950"/>
          </a:xfr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6</a:t>
            </a:fld>
            <a:endParaRPr kumimoji="1" lang="ja-JP" altLang="en-US"/>
          </a:p>
        </p:txBody>
      </p:sp>
      <p:sp>
        <p:nvSpPr>
          <p:cNvPr id="6" name="テキスト ボックス 5"/>
          <p:cNvSpPr txBox="1"/>
          <p:nvPr/>
        </p:nvSpPr>
        <p:spPr>
          <a:xfrm>
            <a:off x="1608232" y="5754913"/>
            <a:ext cx="8975534" cy="492443"/>
          </a:xfrm>
          <a:prstGeom prst="rect">
            <a:avLst/>
          </a:prstGeom>
          <a:noFill/>
        </p:spPr>
        <p:txBody>
          <a:bodyPr wrap="none" rtlCol="0">
            <a:spAutoFit/>
          </a:bodyPr>
          <a:lstStyle/>
          <a:p>
            <a:pPr algn="ctr"/>
            <a:r>
              <a:rPr lang="en-US" altLang="ja-JP" sz="1400" dirty="0" smtClean="0"/>
              <a:t> </a:t>
            </a:r>
            <a:r>
              <a:rPr lang="ja-JP" altLang="en-US" sz="1200" dirty="0" smtClean="0"/>
              <a:t>出典：</a:t>
            </a:r>
            <a:r>
              <a:rPr lang="en-US" altLang="ja-JP" sz="1200" dirty="0" smtClean="0"/>
              <a:t>Wei </a:t>
            </a:r>
            <a:r>
              <a:rPr lang="en-US" altLang="ja-JP" sz="1200" dirty="0"/>
              <a:t>Liu, </a:t>
            </a:r>
            <a:r>
              <a:rPr lang="en-US" altLang="ja-JP" sz="1200" dirty="0" err="1"/>
              <a:t>Dragomir</a:t>
            </a:r>
            <a:r>
              <a:rPr lang="en-US" altLang="ja-JP" sz="1200" dirty="0"/>
              <a:t> </a:t>
            </a:r>
            <a:r>
              <a:rPr lang="en-US" altLang="ja-JP" sz="1200" dirty="0" err="1"/>
              <a:t>Anguelov</a:t>
            </a:r>
            <a:r>
              <a:rPr lang="en-US" altLang="ja-JP" sz="1200" dirty="0"/>
              <a:t>, </a:t>
            </a:r>
            <a:r>
              <a:rPr lang="en-US" altLang="ja-JP" sz="1200" dirty="0" err="1"/>
              <a:t>Dumitru</a:t>
            </a:r>
            <a:r>
              <a:rPr lang="en-US" altLang="ja-JP" sz="1200" dirty="0"/>
              <a:t> </a:t>
            </a:r>
            <a:r>
              <a:rPr lang="en-US" altLang="ja-JP" sz="1200" dirty="0" err="1"/>
              <a:t>Erhan</a:t>
            </a:r>
            <a:r>
              <a:rPr lang="en-US" altLang="ja-JP" sz="1200" dirty="0"/>
              <a:t>, Christian </a:t>
            </a:r>
            <a:r>
              <a:rPr lang="en-US" altLang="ja-JP" sz="1200" dirty="0" err="1"/>
              <a:t>Szegedy</a:t>
            </a:r>
            <a:r>
              <a:rPr lang="en-US" altLang="ja-JP" sz="1200" dirty="0"/>
              <a:t>, Scott Reed, Cheng-Yang Fu, Alexander C. </a:t>
            </a:r>
            <a:r>
              <a:rPr lang="en-US" altLang="ja-JP" sz="1200" dirty="0" smtClean="0"/>
              <a:t>Berg</a:t>
            </a:r>
          </a:p>
          <a:p>
            <a:pPr algn="ctr"/>
            <a:r>
              <a:rPr kumimoji="1" lang="en-US" altLang="ja-JP" sz="1200" dirty="0" smtClean="0"/>
              <a:t>“</a:t>
            </a:r>
            <a:r>
              <a:rPr lang="en-US" altLang="ja-JP" sz="1200" b="1" dirty="0"/>
              <a:t>SSD: Single Shot </a:t>
            </a:r>
            <a:r>
              <a:rPr lang="en-US" altLang="ja-JP" sz="1200" b="1" dirty="0" err="1"/>
              <a:t>MultiBox</a:t>
            </a:r>
            <a:r>
              <a:rPr lang="en-US" altLang="ja-JP" sz="1200" b="1" dirty="0"/>
              <a:t> </a:t>
            </a:r>
            <a:r>
              <a:rPr lang="en-US" altLang="ja-JP" sz="1200" b="1" dirty="0" smtClean="0"/>
              <a:t>Detector</a:t>
            </a:r>
            <a:r>
              <a:rPr lang="en-US" altLang="ja-JP" sz="1200" dirty="0"/>
              <a:t>” in ECCV 2016 </a:t>
            </a:r>
            <a:r>
              <a:rPr lang="en-US" altLang="ja-JP" sz="1200" dirty="0" smtClean="0"/>
              <a:t>, 29 </a:t>
            </a:r>
            <a:r>
              <a:rPr lang="en-US" altLang="ja-JP" sz="1200" dirty="0"/>
              <a:t>Dec </a:t>
            </a:r>
            <a:r>
              <a:rPr lang="en-US" altLang="ja-JP" sz="1200" dirty="0" smtClean="0"/>
              <a:t>2016 </a:t>
            </a:r>
            <a:endParaRPr kumimoji="1" lang="ja-JP" altLang="en-US" sz="1200" dirty="0"/>
          </a:p>
        </p:txBody>
      </p:sp>
    </p:spTree>
    <p:extLst>
      <p:ext uri="{BB962C8B-B14F-4D97-AF65-F5344CB8AC3E}">
        <p14:creationId xmlns:p14="http://schemas.microsoft.com/office/powerpoint/2010/main" val="220122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予備資料</a:t>
            </a: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60</a:t>
            </a:fld>
            <a:endParaRPr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3366" y="1825625"/>
            <a:ext cx="5565267" cy="4351338"/>
          </a:xfrm>
        </p:spPr>
      </p:pic>
    </p:spTree>
    <p:extLst>
      <p:ext uri="{BB962C8B-B14F-4D97-AF65-F5344CB8AC3E}">
        <p14:creationId xmlns:p14="http://schemas.microsoft.com/office/powerpoint/2010/main" val="6482418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予備資料</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093106413"/>
              </p:ext>
            </p:extLst>
          </p:nvPr>
        </p:nvGraphicFramePr>
        <p:xfrm>
          <a:off x="838200" y="1825625"/>
          <a:ext cx="10515600" cy="3436185"/>
        </p:xfrm>
        <a:graphic>
          <a:graphicData uri="http://schemas.openxmlformats.org/drawingml/2006/table">
            <a:tbl>
              <a:tblPr firstRow="1" bandRow="1">
                <a:tableStyleId>{5C22544A-7EE6-4342-B048-85BDC9FD1C3A}</a:tableStyleId>
              </a:tblPr>
              <a:tblGrid>
                <a:gridCol w="3505200"/>
                <a:gridCol w="3505200"/>
                <a:gridCol w="3505200"/>
              </a:tblGrid>
              <a:tr h="1145395">
                <a:tc>
                  <a:txBody>
                    <a:bodyPr/>
                    <a:lstStyle/>
                    <a:p>
                      <a:pPr algn="ctr"/>
                      <a:endParaRPr kumimoji="1" lang="ja-JP" altLang="en-US" sz="2800" dirty="0"/>
                    </a:p>
                  </a:txBody>
                  <a:tcPr anchor="ctr"/>
                </a:tc>
                <a:tc>
                  <a:txBody>
                    <a:bodyPr/>
                    <a:lstStyle/>
                    <a:p>
                      <a:pPr algn="ctr"/>
                      <a:r>
                        <a:rPr kumimoji="1" lang="en-US" altLang="ja-JP" sz="2800" dirty="0" smtClean="0"/>
                        <a:t>GPU</a:t>
                      </a:r>
                      <a:r>
                        <a:rPr kumimoji="1" lang="ja-JP" altLang="en-US" sz="2800" dirty="0" smtClean="0"/>
                        <a:t>あり</a:t>
                      </a:r>
                      <a:endParaRPr kumimoji="1" lang="en-US" altLang="ja-JP" sz="2800" dirty="0" smtClean="0"/>
                    </a:p>
                    <a:p>
                      <a:pPr algn="ctr"/>
                      <a:r>
                        <a:rPr kumimoji="1" lang="en-US" altLang="ja-JP" sz="2800" dirty="0" smtClean="0"/>
                        <a:t>[</a:t>
                      </a:r>
                      <a:r>
                        <a:rPr kumimoji="1" lang="en-US" altLang="ja-JP" sz="2800" dirty="0" err="1" smtClean="0"/>
                        <a:t>ms</a:t>
                      </a:r>
                      <a:r>
                        <a:rPr kumimoji="1" lang="en-US" altLang="ja-JP" sz="2800" dirty="0" smtClean="0"/>
                        <a:t>]</a:t>
                      </a:r>
                      <a:endParaRPr kumimoji="1" lang="ja-JP" altLang="en-US" sz="2800" dirty="0"/>
                    </a:p>
                  </a:txBody>
                  <a:tcPr anchor="ctr"/>
                </a:tc>
                <a:tc>
                  <a:txBody>
                    <a:bodyPr/>
                    <a:lstStyle/>
                    <a:p>
                      <a:pPr algn="ctr"/>
                      <a:r>
                        <a:rPr kumimoji="1" lang="en-US" altLang="ja-JP" sz="2800" dirty="0" smtClean="0"/>
                        <a:t>GPU</a:t>
                      </a:r>
                      <a:r>
                        <a:rPr kumimoji="1" lang="ja-JP" altLang="en-US" sz="2800" dirty="0" smtClean="0"/>
                        <a:t>なし</a:t>
                      </a:r>
                      <a:endParaRPr kumimoji="1" lang="en-US" altLang="ja-JP" sz="2800" dirty="0" smtClean="0"/>
                    </a:p>
                    <a:p>
                      <a:pPr algn="ctr"/>
                      <a:r>
                        <a:rPr kumimoji="1" lang="en-US" altLang="ja-JP" sz="2800" dirty="0" smtClean="0"/>
                        <a:t>[</a:t>
                      </a:r>
                      <a:r>
                        <a:rPr kumimoji="1" lang="en-US" altLang="ja-JP" sz="2800" dirty="0" err="1" smtClean="0"/>
                        <a:t>ms</a:t>
                      </a:r>
                      <a:r>
                        <a:rPr kumimoji="1" lang="en-US" altLang="ja-JP" sz="2800" dirty="0" smtClean="0"/>
                        <a:t>]</a:t>
                      </a:r>
                      <a:endParaRPr kumimoji="1" lang="ja-JP" altLang="en-US" sz="2800" dirty="0"/>
                    </a:p>
                  </a:txBody>
                  <a:tcPr anchor="ctr"/>
                </a:tc>
              </a:tr>
              <a:tr h="1145395">
                <a:tc>
                  <a:txBody>
                    <a:bodyPr/>
                    <a:lstStyle/>
                    <a:p>
                      <a:pPr algn="ctr"/>
                      <a:r>
                        <a:rPr kumimoji="1" lang="en-US" altLang="ja-JP" sz="2800" dirty="0" smtClean="0"/>
                        <a:t>SSD300</a:t>
                      </a:r>
                    </a:p>
                  </a:txBody>
                  <a:tcPr anchor="ctr"/>
                </a:tc>
                <a:tc>
                  <a:txBody>
                    <a:bodyPr/>
                    <a:lstStyle/>
                    <a:p>
                      <a:pPr algn="ctr"/>
                      <a:r>
                        <a:rPr kumimoji="1" lang="en-US" altLang="ja-JP" sz="2800" dirty="0" smtClean="0"/>
                        <a:t>36.02</a:t>
                      </a:r>
                      <a:endParaRPr kumimoji="1" lang="ja-JP" altLang="en-US" sz="2800" dirty="0"/>
                    </a:p>
                  </a:txBody>
                  <a:tcPr anchor="ctr"/>
                </a:tc>
                <a:tc>
                  <a:txBody>
                    <a:bodyPr/>
                    <a:lstStyle/>
                    <a:p>
                      <a:pPr algn="ctr"/>
                      <a:r>
                        <a:rPr kumimoji="1" lang="en-US" altLang="ja-JP" sz="2800" dirty="0" smtClean="0"/>
                        <a:t>180.63</a:t>
                      </a:r>
                      <a:endParaRPr kumimoji="1" lang="ja-JP" altLang="en-US" sz="2800" dirty="0"/>
                    </a:p>
                  </a:txBody>
                  <a:tcPr anchor="ctr"/>
                </a:tc>
              </a:tr>
              <a:tr h="1145395">
                <a:tc>
                  <a:txBody>
                    <a:bodyPr/>
                    <a:lstStyle/>
                    <a:p>
                      <a:pPr algn="ctr"/>
                      <a:r>
                        <a:rPr kumimoji="1" lang="en-US" altLang="ja-JP" sz="2800" dirty="0" smtClean="0"/>
                        <a:t>MobileNet-SSD300</a:t>
                      </a:r>
                      <a:endParaRPr kumimoji="1" lang="ja-JP" altLang="en-US" sz="2800" dirty="0"/>
                    </a:p>
                  </a:txBody>
                  <a:tcPr anchor="ctr"/>
                </a:tc>
                <a:tc>
                  <a:txBody>
                    <a:bodyPr/>
                    <a:lstStyle/>
                    <a:p>
                      <a:pPr algn="ctr"/>
                      <a:r>
                        <a:rPr kumimoji="1" lang="en-US" altLang="ja-JP" sz="2800" dirty="0" smtClean="0"/>
                        <a:t>39.36</a:t>
                      </a:r>
                      <a:endParaRPr kumimoji="1" lang="ja-JP" altLang="en-US" sz="2800" dirty="0"/>
                    </a:p>
                  </a:txBody>
                  <a:tcPr anchor="ctr"/>
                </a:tc>
                <a:tc>
                  <a:txBody>
                    <a:bodyPr/>
                    <a:lstStyle/>
                    <a:p>
                      <a:pPr algn="ctr"/>
                      <a:r>
                        <a:rPr kumimoji="1" lang="en-US" altLang="ja-JP" sz="2800" dirty="0" smtClean="0"/>
                        <a:t>63.40</a:t>
                      </a:r>
                      <a:endParaRPr kumimoji="1" lang="ja-JP" altLang="en-US" sz="2800" dirty="0"/>
                    </a:p>
                  </a:txBody>
                  <a:tcPr anchor="ctr"/>
                </a:tc>
              </a:tr>
            </a:tbl>
          </a:graphicData>
        </a:graphic>
      </p:graphicFrame>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61</a:t>
            </a:fld>
            <a:endParaRPr lang="ja-JP" altLang="en-US" dirty="0"/>
          </a:p>
        </p:txBody>
      </p:sp>
    </p:spTree>
    <p:extLst>
      <p:ext uri="{BB962C8B-B14F-4D97-AF65-F5344CB8AC3E}">
        <p14:creationId xmlns:p14="http://schemas.microsoft.com/office/powerpoint/2010/main" val="136869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527843"/>
          </a:xfrm>
        </p:spPr>
        <p:txBody>
          <a:bodyPr>
            <a:normAutofit/>
          </a:bodyPr>
          <a:lstStyle/>
          <a:p>
            <a:pPr>
              <a:lnSpc>
                <a:spcPct val="150000"/>
              </a:lnSpc>
            </a:pPr>
            <a:r>
              <a:rPr lang="ja-JP" altLang="en-US" sz="2800" dirty="0" smtClean="0"/>
              <a:t>            目的</a:t>
            </a:r>
            <a:r>
              <a:rPr lang="ja-JP" altLang="en-US" sz="2800" dirty="0"/>
              <a:t>誤差関数</a:t>
            </a:r>
            <a:r>
              <a:rPr lang="ja-JP" altLang="en-US" sz="2800" dirty="0" smtClean="0"/>
              <a:t>は位置</a:t>
            </a:r>
            <a:r>
              <a:rPr lang="ja-JP" altLang="en-US" sz="2800" dirty="0"/>
              <a:t>特定誤差（</a:t>
            </a:r>
            <a:r>
              <a:rPr lang="en-US" altLang="ja-JP" sz="2800" dirty="0" err="1"/>
              <a:t>loc</a:t>
            </a:r>
            <a:r>
              <a:rPr lang="ja-JP" altLang="en-US" sz="2800" dirty="0"/>
              <a:t>）</a:t>
            </a:r>
            <a:r>
              <a:rPr lang="ja-JP" altLang="en-US" sz="2800" dirty="0" smtClean="0"/>
              <a:t>と</a:t>
            </a:r>
            <a:r>
              <a:rPr lang="en-US" altLang="ja-JP" sz="2800" dirty="0" smtClean="0"/>
              <a:t/>
            </a:r>
            <a:br>
              <a:rPr lang="en-US" altLang="ja-JP" sz="2800" dirty="0" smtClean="0"/>
            </a:br>
            <a:r>
              <a:rPr lang="en-US" altLang="ja-JP" sz="2800" dirty="0" smtClean="0"/>
              <a:t>                                 </a:t>
            </a:r>
            <a:r>
              <a:rPr lang="ja-JP" altLang="en-US" sz="2800" dirty="0" smtClean="0"/>
              <a:t>確信度</a:t>
            </a:r>
            <a:r>
              <a:rPr lang="ja-JP" altLang="en-US" sz="2800" dirty="0"/>
              <a:t>誤差（</a:t>
            </a:r>
            <a:r>
              <a:rPr lang="en-US" altLang="ja-JP" sz="2800" dirty="0" err="1"/>
              <a:t>conf</a:t>
            </a:r>
            <a:r>
              <a:rPr lang="ja-JP" altLang="en-US" sz="2800" dirty="0" smtClean="0"/>
              <a:t>）の</a:t>
            </a:r>
            <a:r>
              <a:rPr lang="ja-JP" altLang="en-US" sz="2800" dirty="0"/>
              <a:t>重み付き</a:t>
            </a:r>
            <a:r>
              <a:rPr lang="ja-JP" altLang="en-US" sz="2800" dirty="0" smtClean="0"/>
              <a:t>和</a:t>
            </a:r>
            <a:endParaRPr kumimoji="1" lang="ja-JP" altLang="en-US" sz="2800" dirty="0"/>
          </a:p>
        </p:txBody>
      </p:sp>
      <p:pic>
        <p:nvPicPr>
          <p:cNvPr id="6" name="コンテンツ プレースホルダー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1532" y="1956628"/>
            <a:ext cx="6396219" cy="3975313"/>
          </a:xfrm>
        </p:spPr>
      </p:pic>
      <p:sp>
        <p:nvSpPr>
          <p:cNvPr id="3" name="スライド番号プレースホルダー 2"/>
          <p:cNvSpPr>
            <a:spLocks noGrp="1"/>
          </p:cNvSpPr>
          <p:nvPr>
            <p:ph type="sldNum" sz="quarter" idx="12"/>
          </p:nvPr>
        </p:nvSpPr>
        <p:spPr/>
        <p:txBody>
          <a:bodyPr/>
          <a:lstStyle/>
          <a:p>
            <a:fld id="{97E99B81-A951-4C0B-9FA8-52F38BD39E87}" type="slidenum">
              <a:rPr kumimoji="1" lang="ja-JP" altLang="en-US" smtClean="0"/>
              <a:t>7</a:t>
            </a:fld>
            <a:endParaRPr kumimoji="1" lang="ja-JP" altLang="en-US"/>
          </a:p>
        </p:txBody>
      </p:sp>
      <p:sp>
        <p:nvSpPr>
          <p:cNvPr id="5" name="テキスト ボックス 4"/>
          <p:cNvSpPr txBox="1"/>
          <p:nvPr/>
        </p:nvSpPr>
        <p:spPr>
          <a:xfrm>
            <a:off x="1471874" y="6110128"/>
            <a:ext cx="8975534" cy="492443"/>
          </a:xfrm>
          <a:prstGeom prst="rect">
            <a:avLst/>
          </a:prstGeom>
          <a:noFill/>
        </p:spPr>
        <p:txBody>
          <a:bodyPr wrap="none" rtlCol="0">
            <a:spAutoFit/>
          </a:bodyPr>
          <a:lstStyle/>
          <a:p>
            <a:pPr algn="ctr"/>
            <a:r>
              <a:rPr lang="en-US" altLang="ja-JP" sz="1400" dirty="0" smtClean="0"/>
              <a:t> </a:t>
            </a:r>
            <a:r>
              <a:rPr lang="ja-JP" altLang="en-US" sz="1200" dirty="0" smtClean="0"/>
              <a:t>出典：</a:t>
            </a:r>
            <a:r>
              <a:rPr lang="en-US" altLang="ja-JP" sz="1200" dirty="0" smtClean="0"/>
              <a:t>Wei </a:t>
            </a:r>
            <a:r>
              <a:rPr lang="en-US" altLang="ja-JP" sz="1200" dirty="0"/>
              <a:t>Liu, </a:t>
            </a:r>
            <a:r>
              <a:rPr lang="en-US" altLang="ja-JP" sz="1200" dirty="0" err="1"/>
              <a:t>Dragomir</a:t>
            </a:r>
            <a:r>
              <a:rPr lang="en-US" altLang="ja-JP" sz="1200" dirty="0"/>
              <a:t> </a:t>
            </a:r>
            <a:r>
              <a:rPr lang="en-US" altLang="ja-JP" sz="1200" dirty="0" err="1"/>
              <a:t>Anguelov</a:t>
            </a:r>
            <a:r>
              <a:rPr lang="en-US" altLang="ja-JP" sz="1200" dirty="0"/>
              <a:t>, </a:t>
            </a:r>
            <a:r>
              <a:rPr lang="en-US" altLang="ja-JP" sz="1200" dirty="0" err="1"/>
              <a:t>Dumitru</a:t>
            </a:r>
            <a:r>
              <a:rPr lang="en-US" altLang="ja-JP" sz="1200" dirty="0"/>
              <a:t> </a:t>
            </a:r>
            <a:r>
              <a:rPr lang="en-US" altLang="ja-JP" sz="1200" dirty="0" err="1"/>
              <a:t>Erhan</a:t>
            </a:r>
            <a:r>
              <a:rPr lang="en-US" altLang="ja-JP" sz="1200" dirty="0"/>
              <a:t>, Christian </a:t>
            </a:r>
            <a:r>
              <a:rPr lang="en-US" altLang="ja-JP" sz="1200" dirty="0" err="1"/>
              <a:t>Szegedy</a:t>
            </a:r>
            <a:r>
              <a:rPr lang="en-US" altLang="ja-JP" sz="1200" dirty="0"/>
              <a:t>, Scott Reed, Cheng-Yang Fu, Alexander C. </a:t>
            </a:r>
            <a:r>
              <a:rPr lang="en-US" altLang="ja-JP" sz="1200" dirty="0" smtClean="0"/>
              <a:t>Berg</a:t>
            </a:r>
          </a:p>
          <a:p>
            <a:pPr algn="ctr"/>
            <a:r>
              <a:rPr kumimoji="1" lang="en-US" altLang="ja-JP" sz="1200" dirty="0" smtClean="0"/>
              <a:t>“</a:t>
            </a:r>
            <a:r>
              <a:rPr lang="en-US" altLang="ja-JP" sz="1200" b="1" dirty="0"/>
              <a:t>SSD: Single Shot </a:t>
            </a:r>
            <a:r>
              <a:rPr lang="en-US" altLang="ja-JP" sz="1200" b="1" dirty="0" err="1"/>
              <a:t>MultiBox</a:t>
            </a:r>
            <a:r>
              <a:rPr lang="en-US" altLang="ja-JP" sz="1200" b="1" dirty="0"/>
              <a:t> </a:t>
            </a:r>
            <a:r>
              <a:rPr lang="en-US" altLang="ja-JP" sz="1200" b="1" dirty="0" smtClean="0"/>
              <a:t>Detector</a:t>
            </a:r>
            <a:r>
              <a:rPr lang="en-US" altLang="ja-JP" sz="1200" dirty="0"/>
              <a:t>” in ECCV 2016 </a:t>
            </a:r>
            <a:r>
              <a:rPr lang="en-US" altLang="ja-JP" sz="1200" dirty="0" smtClean="0"/>
              <a:t>, 29 </a:t>
            </a:r>
            <a:r>
              <a:rPr lang="en-US" altLang="ja-JP" sz="1200" dirty="0"/>
              <a:t>Dec </a:t>
            </a:r>
            <a:r>
              <a:rPr lang="en-US" altLang="ja-JP" sz="1200" dirty="0" smtClean="0"/>
              <a:t>2016 </a:t>
            </a:r>
            <a:endParaRPr kumimoji="1" lang="ja-JP" altLang="en-US" sz="1200" dirty="0"/>
          </a:p>
        </p:txBody>
      </p:sp>
    </p:spTree>
    <p:extLst>
      <p:ext uri="{BB962C8B-B14F-4D97-AF65-F5344CB8AC3E}">
        <p14:creationId xmlns:p14="http://schemas.microsoft.com/office/powerpoint/2010/main" val="223321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en-US" altLang="ja-JP" dirty="0" err="1"/>
              <a:t>s</a:t>
            </a:r>
            <a:r>
              <a:rPr kumimoji="1" lang="en-US" altLang="ja-JP" dirty="0" err="1" smtClean="0"/>
              <a:t>sd_keras</a:t>
            </a:r>
            <a:r>
              <a:rPr kumimoji="1" lang="en-US" altLang="ja-JP" dirty="0" smtClean="0"/>
              <a:t> </a:t>
            </a:r>
            <a:r>
              <a:rPr kumimoji="1" lang="ja-JP" altLang="en-US" dirty="0" smtClean="0"/>
              <a:t>チュートリアル</a:t>
            </a:r>
            <a:endParaRPr kumimoji="1" lang="ja-JP" altLang="en-US" dirty="0"/>
          </a:p>
        </p:txBody>
      </p:sp>
      <p:sp>
        <p:nvSpPr>
          <p:cNvPr id="3" name="コンテンツ プレースホルダー 2"/>
          <p:cNvSpPr>
            <a:spLocks noGrp="1"/>
          </p:cNvSpPr>
          <p:nvPr>
            <p:ph idx="1"/>
          </p:nvPr>
        </p:nvSpPr>
        <p:spPr/>
        <p:txBody>
          <a:bodyPr/>
          <a:lstStyle/>
          <a:p>
            <a:pPr marL="0" indent="0" algn="ctr">
              <a:buNone/>
            </a:pPr>
            <a:r>
              <a:rPr lang="en-US" altLang="ja-JP" dirty="0"/>
              <a:t>https://</a:t>
            </a:r>
            <a:r>
              <a:rPr lang="en-US" altLang="ja-JP" dirty="0" smtClean="0"/>
              <a:t>github.com/pierluigiferrari/ssd_keras</a:t>
            </a:r>
          </a:p>
          <a:p>
            <a:pPr marL="0" indent="0" algn="ctr">
              <a:buNone/>
            </a:pPr>
            <a:r>
              <a:rPr lang="ja-JP" altLang="en-US" dirty="0" smtClean="0"/>
              <a:t>のチュートリアルを動かしてみる</a:t>
            </a:r>
            <a:endParaRPr lang="en-US" altLang="ja-JP" dirty="0" smtClean="0"/>
          </a:p>
          <a:p>
            <a:pPr marL="0" indent="0" algn="ctr">
              <a:lnSpc>
                <a:spcPct val="150000"/>
              </a:lnSpc>
              <a:buNone/>
            </a:pPr>
            <a:r>
              <a:rPr kumimoji="1" lang="ja-JP" altLang="en-US" dirty="0" smtClean="0"/>
              <a:t>↓</a:t>
            </a:r>
            <a:endParaRPr kumimoji="1" lang="en-US" altLang="ja-JP" dirty="0" smtClean="0"/>
          </a:p>
          <a:p>
            <a:pPr marL="0" indent="0" algn="ctr">
              <a:buNone/>
            </a:pPr>
            <a:r>
              <a:rPr lang="en-US" altLang="ja-JP" dirty="0" smtClean="0"/>
              <a:t>Docker</a:t>
            </a:r>
            <a:r>
              <a:rPr lang="ja-JP" altLang="en-US" dirty="0" err="1" smtClean="0"/>
              <a:t>、</a:t>
            </a:r>
            <a:r>
              <a:rPr lang="ja-JP" altLang="en-US" dirty="0" smtClean="0"/>
              <a:t>データセットの取り扱いに苦戦</a:t>
            </a:r>
            <a:endParaRPr lang="en-US" altLang="ja-JP" dirty="0" smtClean="0"/>
          </a:p>
          <a:p>
            <a:pPr marL="0" indent="0" algn="ctr">
              <a:lnSpc>
                <a:spcPct val="150000"/>
              </a:lnSpc>
              <a:buNone/>
            </a:pPr>
            <a:r>
              <a:rPr kumimoji="1" lang="ja-JP" altLang="en-US" dirty="0" smtClean="0"/>
              <a:t>↓</a:t>
            </a:r>
            <a:endParaRPr kumimoji="1" lang="en-US" altLang="ja-JP" dirty="0" smtClean="0"/>
          </a:p>
          <a:p>
            <a:pPr marL="0" indent="0" algn="ctr">
              <a:buNone/>
            </a:pPr>
            <a:r>
              <a:rPr kumimoji="1" lang="ja-JP" altLang="en-US" dirty="0" smtClean="0"/>
              <a:t>土日にコンピュータを走らせて初機械学習！</a:t>
            </a:r>
            <a:endParaRPr kumimoji="1" lang="en-US" altLang="ja-JP" dirty="0"/>
          </a:p>
        </p:txBody>
      </p:sp>
      <p:sp>
        <p:nvSpPr>
          <p:cNvPr id="4" name="スライド番号プレースホルダー 3"/>
          <p:cNvSpPr>
            <a:spLocks noGrp="1"/>
          </p:cNvSpPr>
          <p:nvPr>
            <p:ph type="sldNum" sz="quarter" idx="12"/>
          </p:nvPr>
        </p:nvSpPr>
        <p:spPr/>
        <p:txBody>
          <a:bodyPr/>
          <a:lstStyle/>
          <a:p>
            <a:fld id="{97E99B81-A951-4C0B-9FA8-52F38BD39E87}" type="slidenum">
              <a:rPr kumimoji="1" lang="ja-JP" altLang="en-US" smtClean="0"/>
              <a:t>8</a:t>
            </a:fld>
            <a:endParaRPr kumimoji="1" lang="ja-JP" altLang="en-US"/>
          </a:p>
        </p:txBody>
      </p:sp>
    </p:spTree>
    <p:extLst>
      <p:ext uri="{BB962C8B-B14F-4D97-AF65-F5344CB8AC3E}">
        <p14:creationId xmlns:p14="http://schemas.microsoft.com/office/powerpoint/2010/main" val="87325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苦戦</a:t>
            </a:r>
            <a:r>
              <a:rPr lang="ja-JP" altLang="en-US" dirty="0"/>
              <a:t>ポイント</a:t>
            </a:r>
            <a:endParaRPr kumimoji="1" lang="ja-JP" altLang="en-US" dirty="0"/>
          </a:p>
        </p:txBody>
      </p:sp>
      <p:sp>
        <p:nvSpPr>
          <p:cNvPr id="3" name="コンテンツ プレースホルダー 2"/>
          <p:cNvSpPr>
            <a:spLocks noGrp="1"/>
          </p:cNvSpPr>
          <p:nvPr>
            <p:ph idx="1"/>
          </p:nvPr>
        </p:nvSpPr>
        <p:spPr>
          <a:xfrm>
            <a:off x="838200" y="1825624"/>
            <a:ext cx="10515600" cy="4679449"/>
          </a:xfrm>
        </p:spPr>
        <p:txBody>
          <a:bodyPr>
            <a:normAutofit/>
          </a:bodyPr>
          <a:lstStyle/>
          <a:p>
            <a:r>
              <a:rPr kumimoji="1" lang="en-US" altLang="ja-JP" dirty="0" smtClean="0"/>
              <a:t>Docker</a:t>
            </a:r>
          </a:p>
          <a:p>
            <a:pPr lvl="1"/>
            <a:r>
              <a:rPr lang="ja-JP" altLang="en-US" dirty="0" smtClean="0">
                <a:solidFill>
                  <a:srgbClr val="27DFDB"/>
                </a:solidFill>
              </a:rPr>
              <a:t>あれ、データセットがない！？</a:t>
            </a:r>
            <a:endParaRPr lang="en-US" altLang="ja-JP" dirty="0">
              <a:solidFill>
                <a:srgbClr val="27DFDB"/>
              </a:solidFill>
            </a:endParaRPr>
          </a:p>
          <a:p>
            <a:pPr marL="457200" lvl="1" indent="0">
              <a:buNone/>
            </a:pPr>
            <a:r>
              <a:rPr lang="ja-JP" altLang="en-US" dirty="0"/>
              <a:t>　　データセットをマウントしていなかった</a:t>
            </a:r>
            <a:endParaRPr lang="en-US" altLang="ja-JP" dirty="0"/>
          </a:p>
          <a:p>
            <a:pPr lvl="1"/>
            <a:r>
              <a:rPr lang="en-US" altLang="ja-JP" dirty="0">
                <a:solidFill>
                  <a:srgbClr val="27DFDB"/>
                </a:solidFill>
              </a:rPr>
              <a:t>import</a:t>
            </a:r>
            <a:r>
              <a:rPr lang="ja-JP" altLang="en-US" dirty="0">
                <a:solidFill>
                  <a:srgbClr val="27DFDB"/>
                </a:solidFill>
              </a:rPr>
              <a:t>モジュールが足りない！</a:t>
            </a:r>
            <a:endParaRPr lang="en-US" altLang="ja-JP" dirty="0">
              <a:solidFill>
                <a:srgbClr val="27DFDB"/>
              </a:solidFill>
            </a:endParaRPr>
          </a:p>
          <a:p>
            <a:pPr marL="457200" lvl="1" indent="0">
              <a:buNone/>
            </a:pPr>
            <a:r>
              <a:rPr lang="ja-JP" altLang="en-US" dirty="0"/>
              <a:t>　　</a:t>
            </a:r>
            <a:r>
              <a:rPr lang="en-US" altLang="ja-JP" dirty="0" err="1"/>
              <a:t>BeautifulSoup</a:t>
            </a:r>
            <a:r>
              <a:rPr lang="ja-JP" altLang="en-US" dirty="0"/>
              <a:t>と</a:t>
            </a:r>
            <a:r>
              <a:rPr lang="en-US" altLang="ja-JP" dirty="0" err="1"/>
              <a:t>lxml</a:t>
            </a:r>
            <a:r>
              <a:rPr lang="ja-JP" altLang="en-US" dirty="0"/>
              <a:t>をインストールした</a:t>
            </a:r>
            <a:r>
              <a:rPr lang="en-US" altLang="ja-JP" dirty="0"/>
              <a:t>image</a:t>
            </a:r>
            <a:r>
              <a:rPr lang="ja-JP" altLang="en-US" dirty="0"/>
              <a:t>を作ってもらう</a:t>
            </a:r>
            <a:endParaRPr lang="en-US" altLang="ja-JP" dirty="0"/>
          </a:p>
          <a:p>
            <a:pPr lvl="1"/>
            <a:r>
              <a:rPr lang="ja-JP" altLang="en-US" dirty="0">
                <a:solidFill>
                  <a:srgbClr val="27DFDB"/>
                </a:solidFill>
              </a:rPr>
              <a:t>コンテナ内で</a:t>
            </a:r>
            <a:r>
              <a:rPr lang="en-US" altLang="ja-JP" dirty="0" err="1">
                <a:solidFill>
                  <a:srgbClr val="27DFDB"/>
                </a:solidFill>
              </a:rPr>
              <a:t>jupyter</a:t>
            </a:r>
            <a:r>
              <a:rPr lang="ja-JP" altLang="en-US" dirty="0">
                <a:solidFill>
                  <a:srgbClr val="27DFDB"/>
                </a:solidFill>
              </a:rPr>
              <a:t>どうやって開くの？</a:t>
            </a:r>
            <a:endParaRPr lang="en-US" altLang="ja-JP" dirty="0">
              <a:solidFill>
                <a:srgbClr val="27DFDB"/>
              </a:solidFill>
            </a:endParaRPr>
          </a:p>
          <a:p>
            <a:pPr marL="457200" lvl="1" indent="0">
              <a:buNone/>
            </a:pPr>
            <a:r>
              <a:rPr lang="ja-JP" altLang="en-US" dirty="0"/>
              <a:t>　　</a:t>
            </a:r>
            <a:r>
              <a:rPr lang="en-US" altLang="ja-JP" dirty="0" err="1"/>
              <a:t>jupyter</a:t>
            </a:r>
            <a:r>
              <a:rPr lang="en-US" altLang="ja-JP" dirty="0"/>
              <a:t> notebook --allow-root --</a:t>
            </a:r>
            <a:r>
              <a:rPr lang="en-US" altLang="ja-JP" dirty="0" err="1"/>
              <a:t>ip</a:t>
            </a:r>
            <a:r>
              <a:rPr lang="en-US" altLang="ja-JP" dirty="0"/>
              <a:t>=0.0.0.0</a:t>
            </a:r>
            <a:r>
              <a:rPr lang="ja-JP" altLang="en-US" dirty="0"/>
              <a:t>　</a:t>
            </a:r>
            <a:endParaRPr lang="en-US" altLang="ja-JP" dirty="0" smtClean="0"/>
          </a:p>
          <a:p>
            <a:pPr marL="457200" lvl="1" indent="0">
              <a:buNone/>
            </a:pPr>
            <a:endParaRPr kumimoji="1" lang="en-US" altLang="ja-JP" sz="1050" dirty="0" smtClean="0"/>
          </a:p>
          <a:p>
            <a:r>
              <a:rPr kumimoji="1" lang="ja-JP" altLang="en-US" dirty="0" smtClean="0"/>
              <a:t>データセット</a:t>
            </a:r>
            <a:endParaRPr kumimoji="1" lang="en-US" altLang="ja-JP" dirty="0" smtClean="0"/>
          </a:p>
          <a:p>
            <a:pPr lvl="1"/>
            <a:r>
              <a:rPr kumimoji="1" lang="ja-JP" altLang="en-US" dirty="0" smtClean="0">
                <a:solidFill>
                  <a:srgbClr val="27DFDB"/>
                </a:solidFill>
              </a:rPr>
              <a:t>データセットってどんな仕組みなんだ？</a:t>
            </a:r>
            <a:endParaRPr kumimoji="1" lang="en-US" altLang="ja-JP" dirty="0" smtClean="0">
              <a:solidFill>
                <a:srgbClr val="27DFDB"/>
              </a:solidFill>
            </a:endParaRPr>
          </a:p>
          <a:p>
            <a:pPr marL="457200" lvl="1" indent="0">
              <a:buNone/>
            </a:pPr>
            <a:r>
              <a:rPr lang="ja-JP" altLang="en-US" dirty="0" smtClean="0"/>
              <a:t>　　</a:t>
            </a:r>
            <a:r>
              <a:rPr lang="en-US" altLang="ja-JP" dirty="0" smtClean="0"/>
              <a:t>annotation</a:t>
            </a:r>
            <a:r>
              <a:rPr lang="ja-JP" altLang="en-US" dirty="0" err="1" smtClean="0"/>
              <a:t>、</a:t>
            </a:r>
            <a:r>
              <a:rPr lang="en-US" altLang="ja-JP" dirty="0" err="1" smtClean="0"/>
              <a:t>filelist</a:t>
            </a:r>
            <a:r>
              <a:rPr lang="ja-JP" altLang="en-US" dirty="0" smtClean="0"/>
              <a:t>の役割を知る</a:t>
            </a:r>
            <a:endParaRPr kumimoji="1" lang="ja-JP" altLang="en-US" dirty="0"/>
          </a:p>
        </p:txBody>
      </p:sp>
      <p:sp>
        <p:nvSpPr>
          <p:cNvPr id="4" name="スライド番号プレースホルダー 3"/>
          <p:cNvSpPr>
            <a:spLocks noGrp="1"/>
          </p:cNvSpPr>
          <p:nvPr>
            <p:ph type="sldNum" sz="quarter" idx="12"/>
          </p:nvPr>
        </p:nvSpPr>
        <p:spPr/>
        <p:txBody>
          <a:bodyPr/>
          <a:lstStyle/>
          <a:p>
            <a:fld id="{97E99B81-A951-4C0B-9FA8-52F38BD39E87}" type="slidenum">
              <a:rPr lang="ja-JP" altLang="en-US" smtClean="0"/>
              <a:pPr/>
              <a:t>9</a:t>
            </a:fld>
            <a:endParaRPr lang="ja-JP" altLang="en-US" dirty="0"/>
          </a:p>
        </p:txBody>
      </p:sp>
    </p:spTree>
    <p:extLst>
      <p:ext uri="{BB962C8B-B14F-4D97-AF65-F5344CB8AC3E}">
        <p14:creationId xmlns:p14="http://schemas.microsoft.com/office/powerpoint/2010/main" val="20543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ユーザー定義 3">
      <a:dk1>
        <a:srgbClr val="1D1D1D"/>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Lucida Sans Unicode"/>
        <a:ea typeface="HG丸ｺﾞｼｯｸM-PRO"/>
        <a:cs typeface=""/>
      </a:majorFont>
      <a:minorFont>
        <a:latin typeface="Lucida Sans Unicode"/>
        <a:ea typeface="HG丸ｺﾞｼｯｸM-PRO"/>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1947</TotalTime>
  <Words>2429</Words>
  <Application>Microsoft Office PowerPoint</Application>
  <PresentationFormat>ワイド画面</PresentationFormat>
  <Paragraphs>459</Paragraphs>
  <Slides>61</Slides>
  <Notes>26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61</vt:i4>
      </vt:variant>
    </vt:vector>
  </HeadingPairs>
  <TitlesOfParts>
    <vt:vector size="69" baseType="lpstr">
      <vt:lpstr>HGｺﾞｼｯｸM</vt:lpstr>
      <vt:lpstr>HG丸ｺﾞｼｯｸM-PRO</vt:lpstr>
      <vt:lpstr>ＭＳ Ｐゴシック</vt:lpstr>
      <vt:lpstr>Arial</vt:lpstr>
      <vt:lpstr>Calibri</vt:lpstr>
      <vt:lpstr>Lucida Sans Unicode</vt:lpstr>
      <vt:lpstr>Wingdings</vt:lpstr>
      <vt:lpstr>Office Theme</vt:lpstr>
      <vt:lpstr>MobileNet-SSD</vt:lpstr>
      <vt:lpstr>自己紹介</vt:lpstr>
      <vt:lpstr>今回やったこと</vt:lpstr>
      <vt:lpstr>SSDって何？</vt:lpstr>
      <vt:lpstr>Multibox Detector: いろいろな解像度でBoxを置いて オブジェクトを見分ける </vt:lpstr>
      <vt:lpstr>解像度ごとに大きさが違うBoxをあらかじめ置いておき Boxごとに物体を認識</vt:lpstr>
      <vt:lpstr>            目的誤差関数は位置特定誤差（loc）と                                  確信度誤差（conf）の重み付き和</vt:lpstr>
      <vt:lpstr>ssd_keras チュートリアル</vt:lpstr>
      <vt:lpstr>苦戦ポイント</vt:lpstr>
      <vt:lpstr>以下の条件で学習</vt:lpstr>
      <vt:lpstr>学習結果</vt:lpstr>
      <vt:lpstr>Face Detection Dataset [2] </vt:lpstr>
      <vt:lpstr>以下の条件で学習</vt:lpstr>
      <vt:lpstr>既存のSSD512で学習させてみる</vt:lpstr>
      <vt:lpstr>評価結果</vt:lpstr>
      <vt:lpstr>評価結果の見方</vt:lpstr>
      <vt:lpstr>見どころポイント</vt:lpstr>
      <vt:lpstr>SSDのモデルを軽量化したい</vt:lpstr>
      <vt:lpstr>Let’s 軽量化</vt:lpstr>
      <vt:lpstr>MobileNet</vt:lpstr>
      <vt:lpstr>MobileNet</vt:lpstr>
      <vt:lpstr>MobileNet</vt:lpstr>
      <vt:lpstr>MobileNet まとめ</vt:lpstr>
      <vt:lpstr>厳密なモデルは以下</vt:lpstr>
      <vt:lpstr>MobileNet + SSD</vt:lpstr>
      <vt:lpstr>PowerPoint プレゼンテーション</vt:lpstr>
      <vt:lpstr>PowerPoint プレゼンテーション</vt:lpstr>
      <vt:lpstr>いざ、モデル構築</vt:lpstr>
      <vt:lpstr>公開実装を見てみる</vt:lpstr>
      <vt:lpstr>なぜ公開実装に縛られているのか</vt:lpstr>
      <vt:lpstr>公開実装のモデルを移植</vt:lpstr>
      <vt:lpstr>以下の条件で学習</vt:lpstr>
      <vt:lpstr>学習結果</vt:lpstr>
      <vt:lpstr>これで終わりでいいのか！？</vt:lpstr>
      <vt:lpstr>モデル、構築！</vt:lpstr>
      <vt:lpstr>以下の条件で学習</vt:lpstr>
      <vt:lpstr>FaceDetectionを学習！</vt:lpstr>
      <vt:lpstr>評価結果</vt:lpstr>
      <vt:lpstr>考察ポイント</vt:lpstr>
      <vt:lpstr>原因① 小さい顔が検出できない</vt:lpstr>
      <vt:lpstr>原因① 小さい顔が検出できない</vt:lpstr>
      <vt:lpstr>原因② デフォルトの重みが違う</vt:lpstr>
      <vt:lpstr>おまけ①</vt:lpstr>
      <vt:lpstr>おまけ②</vt:lpstr>
      <vt:lpstr>展望</vt:lpstr>
      <vt:lpstr>（個人的な）展望</vt:lpstr>
      <vt:lpstr>感想（勉強になったこと）</vt:lpstr>
      <vt:lpstr>感想（勉強になったこと）</vt:lpstr>
      <vt:lpstr>感想（勉強になったこと）</vt:lpstr>
      <vt:lpstr>感想（勉強になったこと）</vt:lpstr>
      <vt:lpstr>感想（勉強になったこと）</vt:lpstr>
      <vt:lpstr>感想（勉強になったこと）</vt:lpstr>
      <vt:lpstr>感想（勉強になったこと）</vt:lpstr>
      <vt:lpstr>感想（勉強になったこと）</vt:lpstr>
      <vt:lpstr>感想（苦労したところ）</vt:lpstr>
      <vt:lpstr>感想（楽しかったところ）</vt:lpstr>
      <vt:lpstr>ご清聴ありがとうございました</vt:lpstr>
      <vt:lpstr>予備資料</vt:lpstr>
      <vt:lpstr>予備資料</vt:lpstr>
      <vt:lpstr>予備資料</vt:lpstr>
      <vt:lpstr>予備資料</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MobileNet-SSD</dc:title>
  <dc:creator>yusuke.tomioka</dc:creator>
  <cp:lastModifiedBy>yusuke.tomioka</cp:lastModifiedBy>
  <cp:revision>94</cp:revision>
  <dcterms:created xsi:type="dcterms:W3CDTF">2018-09-20T07:07:56Z</dcterms:created>
  <dcterms:modified xsi:type="dcterms:W3CDTF">2018-09-27T05:37:58Z</dcterms:modified>
</cp:coreProperties>
</file>